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33.xml" ContentType="application/vnd.openxmlformats-officedocument.presentationml.notesSlide+xml"/>
  <Override PartName="/ppt/tags/tag17.xml" ContentType="application/vnd.openxmlformats-officedocument.presentationml.tags+xml"/>
  <Override PartName="/ppt/notesSlides/notesSlide34.xml" ContentType="application/vnd.openxmlformats-officedocument.presentationml.notesSlide+xml"/>
  <Override PartName="/ppt/tags/tag18.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9.xml" ContentType="application/vnd.openxmlformats-officedocument.presentationml.tags+xml"/>
  <Override PartName="/ppt/notesSlides/notesSlide39.xml" ContentType="application/vnd.openxmlformats-officedocument.presentationml.notesSlide+xml"/>
  <Override PartName="/ppt/tags/tag20.xml" ContentType="application/vnd.openxmlformats-officedocument.presentationml.tags+xml"/>
  <Override PartName="/ppt/notesSlides/notesSlide40.xml" ContentType="application/vnd.openxmlformats-officedocument.presentationml.notesSlide+xml"/>
  <Override PartName="/ppt/tags/tag21.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22.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3.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24.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25.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26.xml" ContentType="application/vnd.openxmlformats-officedocument.presentationml.tags+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4"/>
  </p:notesMasterIdLst>
  <p:sldIdLst>
    <p:sldId id="260" r:id="rId2"/>
    <p:sldId id="262" r:id="rId3"/>
    <p:sldId id="286" r:id="rId4"/>
    <p:sldId id="860" r:id="rId5"/>
    <p:sldId id="935" r:id="rId6"/>
    <p:sldId id="903" r:id="rId7"/>
    <p:sldId id="936" r:id="rId8"/>
    <p:sldId id="970" r:id="rId9"/>
    <p:sldId id="974" r:id="rId10"/>
    <p:sldId id="973" r:id="rId11"/>
    <p:sldId id="972" r:id="rId12"/>
    <p:sldId id="971" r:id="rId13"/>
    <p:sldId id="975" r:id="rId14"/>
    <p:sldId id="978" r:id="rId15"/>
    <p:sldId id="977" r:id="rId16"/>
    <p:sldId id="976" r:id="rId17"/>
    <p:sldId id="905" r:id="rId18"/>
    <p:sldId id="939" r:id="rId19"/>
    <p:sldId id="940" r:id="rId20"/>
    <p:sldId id="941" r:id="rId21"/>
    <p:sldId id="942" r:id="rId22"/>
    <p:sldId id="946" r:id="rId23"/>
    <p:sldId id="948" r:id="rId24"/>
    <p:sldId id="949" r:id="rId25"/>
    <p:sldId id="950" r:id="rId26"/>
    <p:sldId id="954" r:id="rId27"/>
    <p:sldId id="953" r:id="rId28"/>
    <p:sldId id="979" r:id="rId29"/>
    <p:sldId id="980" r:id="rId30"/>
    <p:sldId id="981" r:id="rId31"/>
    <p:sldId id="982" r:id="rId32"/>
    <p:sldId id="984" r:id="rId33"/>
    <p:sldId id="985" r:id="rId34"/>
    <p:sldId id="983" r:id="rId35"/>
    <p:sldId id="849" r:id="rId36"/>
    <p:sldId id="894" r:id="rId37"/>
    <p:sldId id="909" r:id="rId38"/>
    <p:sldId id="906" r:id="rId39"/>
    <p:sldId id="907" r:id="rId40"/>
    <p:sldId id="955" r:id="rId41"/>
    <p:sldId id="908" r:id="rId42"/>
    <p:sldId id="910" r:id="rId43"/>
    <p:sldId id="911" r:id="rId44"/>
    <p:sldId id="912" r:id="rId45"/>
    <p:sldId id="913" r:id="rId46"/>
    <p:sldId id="959" r:id="rId47"/>
    <p:sldId id="916" r:id="rId48"/>
    <p:sldId id="961" r:id="rId49"/>
    <p:sldId id="962" r:id="rId50"/>
    <p:sldId id="963" r:id="rId51"/>
    <p:sldId id="964" r:id="rId52"/>
    <p:sldId id="967" r:id="rId53"/>
    <p:sldId id="994" r:id="rId54"/>
    <p:sldId id="993" r:id="rId55"/>
    <p:sldId id="966" r:id="rId56"/>
    <p:sldId id="986" r:id="rId57"/>
    <p:sldId id="987" r:id="rId58"/>
    <p:sldId id="988" r:id="rId59"/>
    <p:sldId id="989" r:id="rId60"/>
    <p:sldId id="990" r:id="rId61"/>
    <p:sldId id="992" r:id="rId62"/>
    <p:sldId id="284" r:id="rId63"/>
  </p:sldIdLst>
  <p:sldSz cx="12192000" cy="6858000"/>
  <p:notesSz cx="6858000" cy="9144000"/>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82" d="100"/>
          <a:sy n="82" d="100"/>
        </p:scale>
        <p:origin x="69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04B0AA-62E1-40EF-A2C4-E169CD09143A}" type="datetimeFigureOut">
              <a:rPr lang="zh-CN" altLang="en-US" smtClean="0"/>
              <a:t>2025-07-06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A3C8F-C187-4018-B63C-6FF142036AA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3130" rtl="0" eaLnBrk="1" fontAlgn="base" latinLnBrk="0" hangingPunct="1">
              <a:lnSpc>
                <a:spcPct val="100000"/>
              </a:lnSpc>
              <a:spcBef>
                <a:spcPct val="0"/>
              </a:spcBef>
              <a:spcAft>
                <a:spcPct val="0"/>
              </a:spcAft>
              <a:buClrTx/>
              <a:buSzTx/>
              <a:buFont typeface="Arial" panose="020B0604020202020204" pitchFamily="34" charset="0"/>
              <a:buNone/>
              <a:defRPr/>
            </a:pPr>
            <a:fld id="{B6307655-A20D-4142-AD78-1AF979BC4BD9}" type="slidenum">
              <a:rPr kumimoji="0"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rPr>
              <a:t>1</a:t>
            </a:fld>
            <a:endParaRPr kumimoji="0" lang="zh-CN"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85C5D-F704-493C-AB58-8D8A331BDDF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6019680-C3D8-80DD-DB48-8198DD3822B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EA3B6AD-915E-B374-EBCA-1C30A8E1E5C6}"/>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D388AF6-7FF6-2DD7-9EAA-6B296AFFAD84}"/>
              </a:ext>
            </a:extLst>
          </p:cNvPr>
          <p:cNvSpPr>
            <a:spLocks noGrp="1"/>
          </p:cNvSpPr>
          <p:nvPr>
            <p:ph type="sldNum" sz="quarter" idx="5"/>
          </p:nvPr>
        </p:nvSpPr>
        <p:spPr/>
        <p:txBody>
          <a:bodyPr/>
          <a:lstStyle/>
          <a:p>
            <a:fld id="{B1F6169F-443E-4E19-9CD8-03730782243B}" type="slidenum">
              <a:rPr lang="en-US" altLang="zh-CN" smtClean="0"/>
              <a:t>12</a:t>
            </a:fld>
            <a:endParaRPr lang="zh-CN" altLang="en-US"/>
          </a:p>
        </p:txBody>
      </p:sp>
    </p:spTree>
    <p:extLst>
      <p:ext uri="{BB962C8B-B14F-4D97-AF65-F5344CB8AC3E}">
        <p14:creationId xmlns:p14="http://schemas.microsoft.com/office/powerpoint/2010/main" val="2610881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5F4CF-7689-8E30-AC96-7A8966BE918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D9F3CEF-7F11-0B51-2061-430C6352402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2A58556-FD70-B317-BFA7-C45ACF9D2D1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3710CE9-184B-CC57-85A5-BC07502DFC72}"/>
              </a:ext>
            </a:extLst>
          </p:cNvPr>
          <p:cNvSpPr>
            <a:spLocks noGrp="1"/>
          </p:cNvSpPr>
          <p:nvPr>
            <p:ph type="sldNum" sz="quarter" idx="5"/>
          </p:nvPr>
        </p:nvSpPr>
        <p:spPr/>
        <p:txBody>
          <a:bodyPr/>
          <a:lstStyle/>
          <a:p>
            <a:fld id="{B1F6169F-443E-4E19-9CD8-03730782243B}" type="slidenum">
              <a:rPr lang="en-US" altLang="zh-CN" smtClean="0"/>
              <a:t>13</a:t>
            </a:fld>
            <a:endParaRPr lang="zh-CN" altLang="en-US"/>
          </a:p>
        </p:txBody>
      </p:sp>
    </p:spTree>
    <p:extLst>
      <p:ext uri="{BB962C8B-B14F-4D97-AF65-F5344CB8AC3E}">
        <p14:creationId xmlns:p14="http://schemas.microsoft.com/office/powerpoint/2010/main" val="3527834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73C03-1EEA-5584-A6FB-FA45D8EF8E3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BAB5ACB-289D-7758-A628-1716785F449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E93FC5E-5BBA-CE20-BD8A-0F39C57585D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4C6A269-6BD2-517D-3335-4D1C6F17C1EC}"/>
              </a:ext>
            </a:extLst>
          </p:cNvPr>
          <p:cNvSpPr>
            <a:spLocks noGrp="1"/>
          </p:cNvSpPr>
          <p:nvPr>
            <p:ph type="sldNum" sz="quarter" idx="5"/>
          </p:nvPr>
        </p:nvSpPr>
        <p:spPr/>
        <p:txBody>
          <a:bodyPr/>
          <a:lstStyle/>
          <a:p>
            <a:fld id="{B1F6169F-443E-4E19-9CD8-03730782243B}" type="slidenum">
              <a:rPr lang="en-US" altLang="zh-CN" smtClean="0"/>
              <a:t>14</a:t>
            </a:fld>
            <a:endParaRPr lang="zh-CN" altLang="en-US"/>
          </a:p>
        </p:txBody>
      </p:sp>
    </p:spTree>
    <p:extLst>
      <p:ext uri="{BB962C8B-B14F-4D97-AF65-F5344CB8AC3E}">
        <p14:creationId xmlns:p14="http://schemas.microsoft.com/office/powerpoint/2010/main" val="2489328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57CCD-1364-9BC1-2232-3710C1F1F5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D88D9DF-303D-7BD5-A7DF-DEC27FEC775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ABCFD16-682A-212A-611F-AB230585704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2FB6696-7283-946D-CD64-F9A15DA3E005}"/>
              </a:ext>
            </a:extLst>
          </p:cNvPr>
          <p:cNvSpPr>
            <a:spLocks noGrp="1"/>
          </p:cNvSpPr>
          <p:nvPr>
            <p:ph type="sldNum" sz="quarter" idx="5"/>
          </p:nvPr>
        </p:nvSpPr>
        <p:spPr/>
        <p:txBody>
          <a:bodyPr/>
          <a:lstStyle/>
          <a:p>
            <a:fld id="{B1F6169F-443E-4E19-9CD8-03730782243B}" type="slidenum">
              <a:rPr lang="en-US" altLang="zh-CN" smtClean="0"/>
              <a:t>15</a:t>
            </a:fld>
            <a:endParaRPr lang="zh-CN" altLang="en-US"/>
          </a:p>
        </p:txBody>
      </p:sp>
    </p:spTree>
    <p:extLst>
      <p:ext uri="{BB962C8B-B14F-4D97-AF65-F5344CB8AC3E}">
        <p14:creationId xmlns:p14="http://schemas.microsoft.com/office/powerpoint/2010/main" val="3328958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87427-5CF0-4939-4167-F54C5A62FCC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88A8820-4759-F6D4-6230-19000B2B283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6EB742F-2A01-8213-5E3A-D45EA2A0463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2154BA8-F7D5-4BF5-F20E-FCDC4C263997}"/>
              </a:ext>
            </a:extLst>
          </p:cNvPr>
          <p:cNvSpPr>
            <a:spLocks noGrp="1"/>
          </p:cNvSpPr>
          <p:nvPr>
            <p:ph type="sldNum" sz="quarter" idx="5"/>
          </p:nvPr>
        </p:nvSpPr>
        <p:spPr/>
        <p:txBody>
          <a:bodyPr/>
          <a:lstStyle/>
          <a:p>
            <a:fld id="{B1F6169F-443E-4E19-9CD8-03730782243B}" type="slidenum">
              <a:rPr lang="en-US" altLang="zh-CN" smtClean="0"/>
              <a:t>16</a:t>
            </a:fld>
            <a:endParaRPr lang="zh-CN" altLang="en-US"/>
          </a:p>
        </p:txBody>
      </p:sp>
    </p:spTree>
    <p:extLst>
      <p:ext uri="{BB962C8B-B14F-4D97-AF65-F5344CB8AC3E}">
        <p14:creationId xmlns:p14="http://schemas.microsoft.com/office/powerpoint/2010/main" val="2878325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41F7A-0BAF-2E95-4710-F8002F1FB94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D35EA83-4115-9796-6448-D937520858B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89A1A17-7AD9-4DAF-3A0D-AACCD9F950D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F1A0AA3-482E-6494-13DD-F937F6F029A2}"/>
              </a:ext>
            </a:extLst>
          </p:cNvPr>
          <p:cNvSpPr>
            <a:spLocks noGrp="1"/>
          </p:cNvSpPr>
          <p:nvPr>
            <p:ph type="sldNum" sz="quarter" idx="5"/>
          </p:nvPr>
        </p:nvSpPr>
        <p:spPr/>
        <p:txBody>
          <a:bodyPr/>
          <a:lstStyle/>
          <a:p>
            <a:fld id="{B1F6169F-443E-4E19-9CD8-03730782243B}" type="slidenum">
              <a:rPr lang="en-US" altLang="zh-CN" smtClean="0"/>
              <a:t>17</a:t>
            </a:fld>
            <a:endParaRPr lang="zh-CN" altLang="en-US"/>
          </a:p>
        </p:txBody>
      </p:sp>
    </p:spTree>
    <p:extLst>
      <p:ext uri="{BB962C8B-B14F-4D97-AF65-F5344CB8AC3E}">
        <p14:creationId xmlns:p14="http://schemas.microsoft.com/office/powerpoint/2010/main" val="3337050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823B2-12E4-DC78-B386-036730E1A60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F84DBD5-4BA3-0D53-8590-01FE30F2843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532FF47-3B78-5E09-5A92-9F3749DC3FE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FE6DBD3-EFC9-9087-D14D-05B91B018B28}"/>
              </a:ext>
            </a:extLst>
          </p:cNvPr>
          <p:cNvSpPr>
            <a:spLocks noGrp="1"/>
          </p:cNvSpPr>
          <p:nvPr>
            <p:ph type="sldNum" sz="quarter" idx="5"/>
          </p:nvPr>
        </p:nvSpPr>
        <p:spPr/>
        <p:txBody>
          <a:bodyPr/>
          <a:lstStyle/>
          <a:p>
            <a:fld id="{B1F6169F-443E-4E19-9CD8-03730782243B}" type="slidenum">
              <a:rPr lang="en-US" altLang="zh-CN" smtClean="0"/>
              <a:t>18</a:t>
            </a:fld>
            <a:endParaRPr lang="zh-CN" altLang="en-US"/>
          </a:p>
        </p:txBody>
      </p:sp>
    </p:spTree>
    <p:extLst>
      <p:ext uri="{BB962C8B-B14F-4D97-AF65-F5344CB8AC3E}">
        <p14:creationId xmlns:p14="http://schemas.microsoft.com/office/powerpoint/2010/main" val="3459627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DCFEA-F66A-540C-BB84-2B481A1C794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2D14974-4335-8363-9BC2-D5EB3E1E09D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C68F51A-E17A-B0C3-497B-6D7A9F483BB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1D47DDC-CC19-CCD7-76F5-AEAA477F75FD}"/>
              </a:ext>
            </a:extLst>
          </p:cNvPr>
          <p:cNvSpPr>
            <a:spLocks noGrp="1"/>
          </p:cNvSpPr>
          <p:nvPr>
            <p:ph type="sldNum" sz="quarter" idx="5"/>
          </p:nvPr>
        </p:nvSpPr>
        <p:spPr/>
        <p:txBody>
          <a:bodyPr/>
          <a:lstStyle/>
          <a:p>
            <a:fld id="{B1F6169F-443E-4E19-9CD8-03730782243B}" type="slidenum">
              <a:rPr lang="en-US" altLang="zh-CN" smtClean="0"/>
              <a:t>19</a:t>
            </a:fld>
            <a:endParaRPr lang="zh-CN" altLang="en-US"/>
          </a:p>
        </p:txBody>
      </p:sp>
    </p:spTree>
    <p:extLst>
      <p:ext uri="{BB962C8B-B14F-4D97-AF65-F5344CB8AC3E}">
        <p14:creationId xmlns:p14="http://schemas.microsoft.com/office/powerpoint/2010/main" val="19105003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41320-547C-9402-6EA7-6B7D7FBC504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F55D757-74D7-B383-50FC-492E8CA6676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00792A2-5DD6-D90D-B086-FCB29E2C46D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B97FB9C-B341-411B-8F10-BF9508C19F4A}"/>
              </a:ext>
            </a:extLst>
          </p:cNvPr>
          <p:cNvSpPr>
            <a:spLocks noGrp="1"/>
          </p:cNvSpPr>
          <p:nvPr>
            <p:ph type="sldNum" sz="quarter" idx="5"/>
          </p:nvPr>
        </p:nvSpPr>
        <p:spPr/>
        <p:txBody>
          <a:bodyPr/>
          <a:lstStyle/>
          <a:p>
            <a:fld id="{B1F6169F-443E-4E19-9CD8-03730782243B}" type="slidenum">
              <a:rPr lang="en-US" altLang="zh-CN" smtClean="0"/>
              <a:t>20</a:t>
            </a:fld>
            <a:endParaRPr lang="zh-CN" altLang="en-US"/>
          </a:p>
        </p:txBody>
      </p:sp>
    </p:spTree>
    <p:extLst>
      <p:ext uri="{BB962C8B-B14F-4D97-AF65-F5344CB8AC3E}">
        <p14:creationId xmlns:p14="http://schemas.microsoft.com/office/powerpoint/2010/main" val="31057782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D8B6E-C0E9-8E32-A651-7C7294E304A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C979115-AC55-CEA2-54C8-9043F2378CE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435E3AF-2D22-9950-02F6-D9844FDE76F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9A19919-E013-5C29-1E8F-86F7A21A8B27}"/>
              </a:ext>
            </a:extLst>
          </p:cNvPr>
          <p:cNvSpPr>
            <a:spLocks noGrp="1"/>
          </p:cNvSpPr>
          <p:nvPr>
            <p:ph type="sldNum" sz="quarter" idx="5"/>
          </p:nvPr>
        </p:nvSpPr>
        <p:spPr/>
        <p:txBody>
          <a:bodyPr/>
          <a:lstStyle/>
          <a:p>
            <a:fld id="{B1F6169F-443E-4E19-9CD8-03730782243B}" type="slidenum">
              <a:rPr lang="en-US" altLang="zh-CN" smtClean="0"/>
              <a:t>21</a:t>
            </a:fld>
            <a:endParaRPr lang="zh-CN" altLang="en-US"/>
          </a:p>
        </p:txBody>
      </p:sp>
    </p:spTree>
    <p:extLst>
      <p:ext uri="{BB962C8B-B14F-4D97-AF65-F5344CB8AC3E}">
        <p14:creationId xmlns:p14="http://schemas.microsoft.com/office/powerpoint/2010/main" val="423208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1F6169F-443E-4E19-9CD8-03730782243B}" type="slidenum">
              <a:rPr lang="en-US" altLang="zh-CN"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31132-F3D5-C084-7050-2AF4B1D454E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59FDD17-0EA1-7AE5-53CE-6FCDDEBB583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F5F7086-D93C-0CB7-4F08-34D01205116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7DA3599-F371-68AC-DF90-540FBC8F7A1A}"/>
              </a:ext>
            </a:extLst>
          </p:cNvPr>
          <p:cNvSpPr>
            <a:spLocks noGrp="1"/>
          </p:cNvSpPr>
          <p:nvPr>
            <p:ph type="sldNum" sz="quarter" idx="5"/>
          </p:nvPr>
        </p:nvSpPr>
        <p:spPr/>
        <p:txBody>
          <a:bodyPr/>
          <a:lstStyle/>
          <a:p>
            <a:fld id="{B1F6169F-443E-4E19-9CD8-03730782243B}" type="slidenum">
              <a:rPr lang="en-US" altLang="zh-CN" smtClean="0"/>
              <a:t>22</a:t>
            </a:fld>
            <a:endParaRPr lang="zh-CN" altLang="en-US"/>
          </a:p>
        </p:txBody>
      </p:sp>
    </p:spTree>
    <p:extLst>
      <p:ext uri="{BB962C8B-B14F-4D97-AF65-F5344CB8AC3E}">
        <p14:creationId xmlns:p14="http://schemas.microsoft.com/office/powerpoint/2010/main" val="28109519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AA9CD-AE71-59EF-86CB-27DEEA65A1B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D87D8EB-EB42-386D-C281-A81E473DB59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00EDB82-FC45-4F2B-04B6-B39C251BC70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712D8BA-D03E-BAA3-0BF3-484A6DFCF8F5}"/>
              </a:ext>
            </a:extLst>
          </p:cNvPr>
          <p:cNvSpPr>
            <a:spLocks noGrp="1"/>
          </p:cNvSpPr>
          <p:nvPr>
            <p:ph type="sldNum" sz="quarter" idx="5"/>
          </p:nvPr>
        </p:nvSpPr>
        <p:spPr/>
        <p:txBody>
          <a:bodyPr/>
          <a:lstStyle/>
          <a:p>
            <a:fld id="{B1F6169F-443E-4E19-9CD8-03730782243B}" type="slidenum">
              <a:rPr lang="en-US" altLang="zh-CN" smtClean="0"/>
              <a:t>23</a:t>
            </a:fld>
            <a:endParaRPr lang="zh-CN" altLang="en-US"/>
          </a:p>
        </p:txBody>
      </p:sp>
    </p:spTree>
    <p:extLst>
      <p:ext uri="{BB962C8B-B14F-4D97-AF65-F5344CB8AC3E}">
        <p14:creationId xmlns:p14="http://schemas.microsoft.com/office/powerpoint/2010/main" val="1307756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455F7-F918-4A01-56DE-529E0201112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BDEDA15-BCE5-B15C-A212-989201A9168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602B639-FF52-0B3D-0F1E-0FB5B699B70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37F8917-6D54-F60C-60E0-230FA4540E65}"/>
              </a:ext>
            </a:extLst>
          </p:cNvPr>
          <p:cNvSpPr>
            <a:spLocks noGrp="1"/>
          </p:cNvSpPr>
          <p:nvPr>
            <p:ph type="sldNum" sz="quarter" idx="5"/>
          </p:nvPr>
        </p:nvSpPr>
        <p:spPr/>
        <p:txBody>
          <a:bodyPr/>
          <a:lstStyle/>
          <a:p>
            <a:fld id="{B1F6169F-443E-4E19-9CD8-03730782243B}" type="slidenum">
              <a:rPr lang="en-US" altLang="zh-CN" smtClean="0"/>
              <a:t>24</a:t>
            </a:fld>
            <a:endParaRPr lang="zh-CN" altLang="en-US"/>
          </a:p>
        </p:txBody>
      </p:sp>
    </p:spTree>
    <p:extLst>
      <p:ext uri="{BB962C8B-B14F-4D97-AF65-F5344CB8AC3E}">
        <p14:creationId xmlns:p14="http://schemas.microsoft.com/office/powerpoint/2010/main" val="3306626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AF4B7-E69F-5943-5110-9F459A94791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06F0FC1-D629-58AD-58BD-B21D38DA78B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9BB4B8B-F089-4EC3-C9D5-473C9528B3E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5676EA9-04D3-5BB7-F5A3-4E5E7A65F948}"/>
              </a:ext>
            </a:extLst>
          </p:cNvPr>
          <p:cNvSpPr>
            <a:spLocks noGrp="1"/>
          </p:cNvSpPr>
          <p:nvPr>
            <p:ph type="sldNum" sz="quarter" idx="5"/>
          </p:nvPr>
        </p:nvSpPr>
        <p:spPr/>
        <p:txBody>
          <a:bodyPr/>
          <a:lstStyle/>
          <a:p>
            <a:fld id="{B1F6169F-443E-4E19-9CD8-03730782243B}" type="slidenum">
              <a:rPr lang="en-US" altLang="zh-CN" smtClean="0"/>
              <a:t>25</a:t>
            </a:fld>
            <a:endParaRPr lang="zh-CN" altLang="en-US"/>
          </a:p>
        </p:txBody>
      </p:sp>
    </p:spTree>
    <p:extLst>
      <p:ext uri="{BB962C8B-B14F-4D97-AF65-F5344CB8AC3E}">
        <p14:creationId xmlns:p14="http://schemas.microsoft.com/office/powerpoint/2010/main" val="3326560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CEDA6-0C7B-8768-37D5-7F8113BC431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7FB0692-7637-4C90-FFCF-49D25B72F98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D276B02-F25D-8045-422B-D08FFD7C7FC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99D2B30-3593-3362-5161-C9BAFEBB583E}"/>
              </a:ext>
            </a:extLst>
          </p:cNvPr>
          <p:cNvSpPr>
            <a:spLocks noGrp="1"/>
          </p:cNvSpPr>
          <p:nvPr>
            <p:ph type="sldNum" sz="quarter" idx="5"/>
          </p:nvPr>
        </p:nvSpPr>
        <p:spPr/>
        <p:txBody>
          <a:bodyPr/>
          <a:lstStyle/>
          <a:p>
            <a:fld id="{B1F6169F-443E-4E19-9CD8-03730782243B}" type="slidenum">
              <a:rPr lang="en-US" altLang="zh-CN" smtClean="0"/>
              <a:t>26</a:t>
            </a:fld>
            <a:endParaRPr lang="zh-CN" altLang="en-US"/>
          </a:p>
        </p:txBody>
      </p:sp>
    </p:spTree>
    <p:extLst>
      <p:ext uri="{BB962C8B-B14F-4D97-AF65-F5344CB8AC3E}">
        <p14:creationId xmlns:p14="http://schemas.microsoft.com/office/powerpoint/2010/main" val="1611536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6114B-6746-0DC7-D010-DAFC0363A8F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10047BD-FEAB-B1BA-003C-E2971B23506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ED7FD36-4660-870E-C0EE-25A696705C9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22B3DBE-C187-4BAF-1183-5B96B8A3F5AD}"/>
              </a:ext>
            </a:extLst>
          </p:cNvPr>
          <p:cNvSpPr>
            <a:spLocks noGrp="1"/>
          </p:cNvSpPr>
          <p:nvPr>
            <p:ph type="sldNum" sz="quarter" idx="5"/>
          </p:nvPr>
        </p:nvSpPr>
        <p:spPr/>
        <p:txBody>
          <a:bodyPr/>
          <a:lstStyle/>
          <a:p>
            <a:fld id="{B1F6169F-443E-4E19-9CD8-03730782243B}" type="slidenum">
              <a:rPr lang="en-US" altLang="zh-CN" smtClean="0"/>
              <a:t>27</a:t>
            </a:fld>
            <a:endParaRPr lang="zh-CN" altLang="en-US"/>
          </a:p>
        </p:txBody>
      </p:sp>
    </p:spTree>
    <p:extLst>
      <p:ext uri="{BB962C8B-B14F-4D97-AF65-F5344CB8AC3E}">
        <p14:creationId xmlns:p14="http://schemas.microsoft.com/office/powerpoint/2010/main" val="21778719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A82E2-5BA8-63EF-7706-0607A817F38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2E801EE-7A49-C7DB-C5A4-03AF916A7CE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A9285C8-09F9-33ED-001E-E2ABCD42368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2674798-52E9-3E92-F32A-09D92A509785}"/>
              </a:ext>
            </a:extLst>
          </p:cNvPr>
          <p:cNvSpPr>
            <a:spLocks noGrp="1"/>
          </p:cNvSpPr>
          <p:nvPr>
            <p:ph type="sldNum" sz="quarter" idx="5"/>
          </p:nvPr>
        </p:nvSpPr>
        <p:spPr/>
        <p:txBody>
          <a:bodyPr/>
          <a:lstStyle/>
          <a:p>
            <a:fld id="{B1F6169F-443E-4E19-9CD8-03730782243B}" type="slidenum">
              <a:rPr lang="en-US" altLang="zh-CN" smtClean="0"/>
              <a:t>28</a:t>
            </a:fld>
            <a:endParaRPr lang="zh-CN" altLang="en-US"/>
          </a:p>
        </p:txBody>
      </p:sp>
    </p:spTree>
    <p:extLst>
      <p:ext uri="{BB962C8B-B14F-4D97-AF65-F5344CB8AC3E}">
        <p14:creationId xmlns:p14="http://schemas.microsoft.com/office/powerpoint/2010/main" val="2408424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49B8A-50D7-3F23-3426-876C1C40A0C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D1FDA8E-F78C-D5F1-289E-77CD84C1C92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F323ED4-80B8-F144-AFFD-580A0FA0B3E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47018D9-15FD-4046-2E54-B55555FCC15B}"/>
              </a:ext>
            </a:extLst>
          </p:cNvPr>
          <p:cNvSpPr>
            <a:spLocks noGrp="1"/>
          </p:cNvSpPr>
          <p:nvPr>
            <p:ph type="sldNum" sz="quarter" idx="5"/>
          </p:nvPr>
        </p:nvSpPr>
        <p:spPr/>
        <p:txBody>
          <a:bodyPr/>
          <a:lstStyle/>
          <a:p>
            <a:fld id="{B1F6169F-443E-4E19-9CD8-03730782243B}" type="slidenum">
              <a:rPr lang="en-US" altLang="zh-CN" smtClean="0"/>
              <a:t>29</a:t>
            </a:fld>
            <a:endParaRPr lang="zh-CN" altLang="en-US"/>
          </a:p>
        </p:txBody>
      </p:sp>
    </p:spTree>
    <p:extLst>
      <p:ext uri="{BB962C8B-B14F-4D97-AF65-F5344CB8AC3E}">
        <p14:creationId xmlns:p14="http://schemas.microsoft.com/office/powerpoint/2010/main" val="31979845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133E2-AE72-7821-21DF-C99A224E08D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D440EC4-48F2-C60C-0E4A-DDEC48B3D8D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31F2A5F-F652-FF80-24A9-B8361C76900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9086948-4DE1-36AD-7893-58FBB9E6A05C}"/>
              </a:ext>
            </a:extLst>
          </p:cNvPr>
          <p:cNvSpPr>
            <a:spLocks noGrp="1"/>
          </p:cNvSpPr>
          <p:nvPr>
            <p:ph type="sldNum" sz="quarter" idx="5"/>
          </p:nvPr>
        </p:nvSpPr>
        <p:spPr/>
        <p:txBody>
          <a:bodyPr/>
          <a:lstStyle/>
          <a:p>
            <a:fld id="{B1F6169F-443E-4E19-9CD8-03730782243B}" type="slidenum">
              <a:rPr lang="en-US" altLang="zh-CN" smtClean="0"/>
              <a:t>30</a:t>
            </a:fld>
            <a:endParaRPr lang="zh-CN" altLang="en-US"/>
          </a:p>
        </p:txBody>
      </p:sp>
    </p:spTree>
    <p:extLst>
      <p:ext uri="{BB962C8B-B14F-4D97-AF65-F5344CB8AC3E}">
        <p14:creationId xmlns:p14="http://schemas.microsoft.com/office/powerpoint/2010/main" val="12309650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1EB16-B847-C4A3-905A-F1B8168BF8A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4B6DCEC-3E61-C590-28D3-B115C890F54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5F55D80-E740-697D-6BFB-CD57CC33B3B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BCD6CA4-C39B-E325-D5CC-74CD5D6579BE}"/>
              </a:ext>
            </a:extLst>
          </p:cNvPr>
          <p:cNvSpPr>
            <a:spLocks noGrp="1"/>
          </p:cNvSpPr>
          <p:nvPr>
            <p:ph type="sldNum" sz="quarter" idx="5"/>
          </p:nvPr>
        </p:nvSpPr>
        <p:spPr/>
        <p:txBody>
          <a:bodyPr/>
          <a:lstStyle/>
          <a:p>
            <a:fld id="{B1F6169F-443E-4E19-9CD8-03730782243B}" type="slidenum">
              <a:rPr lang="en-US" altLang="zh-CN" smtClean="0"/>
              <a:t>31</a:t>
            </a:fld>
            <a:endParaRPr lang="zh-CN" altLang="en-US"/>
          </a:p>
        </p:txBody>
      </p:sp>
    </p:spTree>
    <p:extLst>
      <p:ext uri="{BB962C8B-B14F-4D97-AF65-F5344CB8AC3E}">
        <p14:creationId xmlns:p14="http://schemas.microsoft.com/office/powerpoint/2010/main" val="2414058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AD58C-8D25-4CBD-0CFD-47FE5BED316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2CA363C-B10C-8AB7-2135-2F98225D624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359A732-C3C7-791C-B53B-9B82649CF84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D16D5D5-64BA-77B6-6E32-C6971E31B334}"/>
              </a:ext>
            </a:extLst>
          </p:cNvPr>
          <p:cNvSpPr>
            <a:spLocks noGrp="1"/>
          </p:cNvSpPr>
          <p:nvPr>
            <p:ph type="sldNum" sz="quarter" idx="5"/>
          </p:nvPr>
        </p:nvSpPr>
        <p:spPr/>
        <p:txBody>
          <a:bodyPr/>
          <a:lstStyle/>
          <a:p>
            <a:fld id="{B1F6169F-443E-4E19-9CD8-03730782243B}" type="slidenum">
              <a:rPr lang="en-US" altLang="zh-CN" smtClean="0"/>
              <a:t>5</a:t>
            </a:fld>
            <a:endParaRPr lang="zh-CN" altLang="en-US"/>
          </a:p>
        </p:txBody>
      </p:sp>
    </p:spTree>
    <p:extLst>
      <p:ext uri="{BB962C8B-B14F-4D97-AF65-F5344CB8AC3E}">
        <p14:creationId xmlns:p14="http://schemas.microsoft.com/office/powerpoint/2010/main" val="19250529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BAE04-6854-9BFE-EF33-B076321D4EC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E132836-9E1D-05BA-8A8E-F7719539F80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2D16DCE-DB67-0527-5169-98E7900F323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FDE8079-D450-E8D0-1597-CA04F2D4B3E9}"/>
              </a:ext>
            </a:extLst>
          </p:cNvPr>
          <p:cNvSpPr>
            <a:spLocks noGrp="1"/>
          </p:cNvSpPr>
          <p:nvPr>
            <p:ph type="sldNum" sz="quarter" idx="5"/>
          </p:nvPr>
        </p:nvSpPr>
        <p:spPr/>
        <p:txBody>
          <a:bodyPr/>
          <a:lstStyle/>
          <a:p>
            <a:fld id="{B1F6169F-443E-4E19-9CD8-03730782243B}" type="slidenum">
              <a:rPr lang="en-US" altLang="zh-CN" smtClean="0"/>
              <a:t>32</a:t>
            </a:fld>
            <a:endParaRPr lang="zh-CN" altLang="en-US"/>
          </a:p>
        </p:txBody>
      </p:sp>
    </p:spTree>
    <p:extLst>
      <p:ext uri="{BB962C8B-B14F-4D97-AF65-F5344CB8AC3E}">
        <p14:creationId xmlns:p14="http://schemas.microsoft.com/office/powerpoint/2010/main" val="41734686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43924-9075-FEC9-4D70-FD4CEA379A4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70882E1-EC61-D72F-59ED-377571483B5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55C08A9-A08A-39A1-A654-BC78D64C812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FC3C57E-0EAF-4FA7-3BD9-AE70B3F777D1}"/>
              </a:ext>
            </a:extLst>
          </p:cNvPr>
          <p:cNvSpPr>
            <a:spLocks noGrp="1"/>
          </p:cNvSpPr>
          <p:nvPr>
            <p:ph type="sldNum" sz="quarter" idx="5"/>
          </p:nvPr>
        </p:nvSpPr>
        <p:spPr/>
        <p:txBody>
          <a:bodyPr/>
          <a:lstStyle/>
          <a:p>
            <a:fld id="{B1F6169F-443E-4E19-9CD8-03730782243B}" type="slidenum">
              <a:rPr lang="en-US" altLang="zh-CN" smtClean="0"/>
              <a:t>33</a:t>
            </a:fld>
            <a:endParaRPr lang="zh-CN" altLang="en-US"/>
          </a:p>
        </p:txBody>
      </p:sp>
    </p:spTree>
    <p:extLst>
      <p:ext uri="{BB962C8B-B14F-4D97-AF65-F5344CB8AC3E}">
        <p14:creationId xmlns:p14="http://schemas.microsoft.com/office/powerpoint/2010/main" val="22218113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2ABFF-0FEC-7F3F-8106-7AD4E49AFBB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3DB95EC-7C76-DD57-B933-740043AA494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ED0B71D-33EC-33EC-B7C4-A6FE0EC102B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A3F7BC6-7F5D-17B7-A373-7F8FD97076BC}"/>
              </a:ext>
            </a:extLst>
          </p:cNvPr>
          <p:cNvSpPr>
            <a:spLocks noGrp="1"/>
          </p:cNvSpPr>
          <p:nvPr>
            <p:ph type="sldNum" sz="quarter" idx="5"/>
          </p:nvPr>
        </p:nvSpPr>
        <p:spPr/>
        <p:txBody>
          <a:bodyPr/>
          <a:lstStyle/>
          <a:p>
            <a:fld id="{B1F6169F-443E-4E19-9CD8-03730782243B}" type="slidenum">
              <a:rPr lang="en-US" altLang="zh-CN" smtClean="0"/>
              <a:t>34</a:t>
            </a:fld>
            <a:endParaRPr lang="zh-CN" altLang="en-US"/>
          </a:p>
        </p:txBody>
      </p:sp>
    </p:spTree>
    <p:extLst>
      <p:ext uri="{BB962C8B-B14F-4D97-AF65-F5344CB8AC3E}">
        <p14:creationId xmlns:p14="http://schemas.microsoft.com/office/powerpoint/2010/main" val="1734659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AA3E5-25EA-D691-4F65-31B893A9250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30B0A80-FDB9-8C2A-1958-F4552FC7A93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84EFA8-2F71-C2E9-EDEC-18B3B34BEEB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1FC811BE-723A-013C-E713-48C45005A0A4}"/>
              </a:ext>
            </a:extLst>
          </p:cNvPr>
          <p:cNvSpPr>
            <a:spLocks noGrp="1"/>
          </p:cNvSpPr>
          <p:nvPr>
            <p:ph type="sldNum" sz="quarter" idx="5"/>
          </p:nvPr>
        </p:nvSpPr>
        <p:spPr/>
        <p:txBody>
          <a:bodyPr/>
          <a:lstStyle/>
          <a:p>
            <a:fld id="{B1F6169F-443E-4E19-9CD8-03730782243B}" type="slidenum">
              <a:rPr lang="en-US" altLang="zh-CN" smtClean="0"/>
              <a:t>36</a:t>
            </a:fld>
            <a:endParaRPr lang="zh-CN" altLang="en-US"/>
          </a:p>
        </p:txBody>
      </p:sp>
    </p:spTree>
    <p:extLst>
      <p:ext uri="{BB962C8B-B14F-4D97-AF65-F5344CB8AC3E}">
        <p14:creationId xmlns:p14="http://schemas.microsoft.com/office/powerpoint/2010/main" val="6893313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8E7B7-3D19-9380-368A-143CFFC63C9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F033F93-2CBA-C077-6FAB-FE449F07E1D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4412BA9-A33A-8DEE-F91E-E26E17BC31C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37F74D4-9050-BCA9-0D92-DE7EAF0804ED}"/>
              </a:ext>
            </a:extLst>
          </p:cNvPr>
          <p:cNvSpPr>
            <a:spLocks noGrp="1"/>
          </p:cNvSpPr>
          <p:nvPr>
            <p:ph type="sldNum" sz="quarter" idx="5"/>
          </p:nvPr>
        </p:nvSpPr>
        <p:spPr/>
        <p:txBody>
          <a:bodyPr/>
          <a:lstStyle/>
          <a:p>
            <a:fld id="{B1F6169F-443E-4E19-9CD8-03730782243B}" type="slidenum">
              <a:rPr lang="en-US" altLang="zh-CN" smtClean="0"/>
              <a:t>37</a:t>
            </a:fld>
            <a:endParaRPr lang="zh-CN" altLang="en-US"/>
          </a:p>
        </p:txBody>
      </p:sp>
    </p:spTree>
    <p:extLst>
      <p:ext uri="{BB962C8B-B14F-4D97-AF65-F5344CB8AC3E}">
        <p14:creationId xmlns:p14="http://schemas.microsoft.com/office/powerpoint/2010/main" val="41659196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0B11F-26D4-FDEF-1186-56922C5F623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DB449F6-7232-B843-AFB7-336DEF3D647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ACC5535-7A71-1315-EA63-0D048527B0D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111092C-EC9B-9245-0C63-0B432DDC2CE8}"/>
              </a:ext>
            </a:extLst>
          </p:cNvPr>
          <p:cNvSpPr>
            <a:spLocks noGrp="1"/>
          </p:cNvSpPr>
          <p:nvPr>
            <p:ph type="sldNum" sz="quarter" idx="5"/>
          </p:nvPr>
        </p:nvSpPr>
        <p:spPr/>
        <p:txBody>
          <a:bodyPr/>
          <a:lstStyle/>
          <a:p>
            <a:fld id="{B1F6169F-443E-4E19-9CD8-03730782243B}" type="slidenum">
              <a:rPr lang="en-US" altLang="zh-CN" smtClean="0"/>
              <a:t>38</a:t>
            </a:fld>
            <a:endParaRPr lang="zh-CN" altLang="en-US"/>
          </a:p>
        </p:txBody>
      </p:sp>
    </p:spTree>
    <p:extLst>
      <p:ext uri="{BB962C8B-B14F-4D97-AF65-F5344CB8AC3E}">
        <p14:creationId xmlns:p14="http://schemas.microsoft.com/office/powerpoint/2010/main" val="1360270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C131F-6EDE-9FF9-93E5-4C43FAAF377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E379123-7049-06D2-9143-A4E42DC0F6F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858C2C9-99F0-B687-80B0-2D4D0529C0C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2F5F5BA-79E2-9977-D657-4A299AC59E9B}"/>
              </a:ext>
            </a:extLst>
          </p:cNvPr>
          <p:cNvSpPr>
            <a:spLocks noGrp="1"/>
          </p:cNvSpPr>
          <p:nvPr>
            <p:ph type="sldNum" sz="quarter" idx="5"/>
          </p:nvPr>
        </p:nvSpPr>
        <p:spPr/>
        <p:txBody>
          <a:bodyPr/>
          <a:lstStyle/>
          <a:p>
            <a:fld id="{B1F6169F-443E-4E19-9CD8-03730782243B}" type="slidenum">
              <a:rPr lang="en-US" altLang="zh-CN" smtClean="0"/>
              <a:t>39</a:t>
            </a:fld>
            <a:endParaRPr lang="zh-CN" altLang="en-US"/>
          </a:p>
        </p:txBody>
      </p:sp>
    </p:spTree>
    <p:extLst>
      <p:ext uri="{BB962C8B-B14F-4D97-AF65-F5344CB8AC3E}">
        <p14:creationId xmlns:p14="http://schemas.microsoft.com/office/powerpoint/2010/main" val="13596481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0BBEA-23EE-7F1A-1D22-825C7E68DFE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01C32B0-8CD3-4246-7CCF-73D01663FAF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0204CE3-079E-DEEC-6009-BE3988F0791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80EC8C6-D943-077E-DA13-A25D5078620D}"/>
              </a:ext>
            </a:extLst>
          </p:cNvPr>
          <p:cNvSpPr>
            <a:spLocks noGrp="1"/>
          </p:cNvSpPr>
          <p:nvPr>
            <p:ph type="sldNum" sz="quarter" idx="5"/>
          </p:nvPr>
        </p:nvSpPr>
        <p:spPr/>
        <p:txBody>
          <a:bodyPr/>
          <a:lstStyle/>
          <a:p>
            <a:fld id="{B1F6169F-443E-4E19-9CD8-03730782243B}" type="slidenum">
              <a:rPr lang="en-US" altLang="zh-CN" smtClean="0"/>
              <a:t>40</a:t>
            </a:fld>
            <a:endParaRPr lang="zh-CN" altLang="en-US"/>
          </a:p>
        </p:txBody>
      </p:sp>
    </p:spTree>
    <p:extLst>
      <p:ext uri="{BB962C8B-B14F-4D97-AF65-F5344CB8AC3E}">
        <p14:creationId xmlns:p14="http://schemas.microsoft.com/office/powerpoint/2010/main" val="21422961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6A9B6-5439-1F82-ABDD-2FABB2CCFC4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6D625B8-7973-2216-1D21-175968A88C0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FBFFF52-1BCD-E0A1-F070-553593D1F99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AF0273B-CFE7-DAB3-3756-AC19D6E9B4AE}"/>
              </a:ext>
            </a:extLst>
          </p:cNvPr>
          <p:cNvSpPr>
            <a:spLocks noGrp="1"/>
          </p:cNvSpPr>
          <p:nvPr>
            <p:ph type="sldNum" sz="quarter" idx="5"/>
          </p:nvPr>
        </p:nvSpPr>
        <p:spPr/>
        <p:txBody>
          <a:bodyPr/>
          <a:lstStyle/>
          <a:p>
            <a:fld id="{B1F6169F-443E-4E19-9CD8-03730782243B}" type="slidenum">
              <a:rPr lang="en-US" altLang="zh-CN" smtClean="0"/>
              <a:t>41</a:t>
            </a:fld>
            <a:endParaRPr lang="zh-CN" altLang="en-US"/>
          </a:p>
        </p:txBody>
      </p:sp>
    </p:spTree>
    <p:extLst>
      <p:ext uri="{BB962C8B-B14F-4D97-AF65-F5344CB8AC3E}">
        <p14:creationId xmlns:p14="http://schemas.microsoft.com/office/powerpoint/2010/main" val="10378195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50028-DFBF-897D-7BD0-6E9EC9A30A7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580A541-AA5D-CB80-432E-80286A4C9C0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4533196-B63F-DFFE-CC18-41654E3D6D0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0866DC6-E0BB-9A86-ADDD-B4403FDE2A08}"/>
              </a:ext>
            </a:extLst>
          </p:cNvPr>
          <p:cNvSpPr>
            <a:spLocks noGrp="1"/>
          </p:cNvSpPr>
          <p:nvPr>
            <p:ph type="sldNum" sz="quarter" idx="5"/>
          </p:nvPr>
        </p:nvSpPr>
        <p:spPr/>
        <p:txBody>
          <a:bodyPr/>
          <a:lstStyle/>
          <a:p>
            <a:fld id="{B1F6169F-443E-4E19-9CD8-03730782243B}" type="slidenum">
              <a:rPr lang="en-US" altLang="zh-CN" smtClean="0"/>
              <a:t>42</a:t>
            </a:fld>
            <a:endParaRPr lang="zh-CN" altLang="en-US"/>
          </a:p>
        </p:txBody>
      </p:sp>
    </p:spTree>
    <p:extLst>
      <p:ext uri="{BB962C8B-B14F-4D97-AF65-F5344CB8AC3E}">
        <p14:creationId xmlns:p14="http://schemas.microsoft.com/office/powerpoint/2010/main" val="3830987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3BEF7-BE9A-D620-3E94-DEEE249C45F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102A24E-662F-2C26-A5AC-B305513AF27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AC06A64-9D8C-10FD-C72A-477B83B9375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D1ED4AE-5139-2CC6-8D6B-492020B03A13}"/>
              </a:ext>
            </a:extLst>
          </p:cNvPr>
          <p:cNvSpPr>
            <a:spLocks noGrp="1"/>
          </p:cNvSpPr>
          <p:nvPr>
            <p:ph type="sldNum" sz="quarter" idx="5"/>
          </p:nvPr>
        </p:nvSpPr>
        <p:spPr/>
        <p:txBody>
          <a:bodyPr/>
          <a:lstStyle/>
          <a:p>
            <a:fld id="{B1F6169F-443E-4E19-9CD8-03730782243B}" type="slidenum">
              <a:rPr lang="en-US" altLang="zh-CN" smtClean="0"/>
              <a:t>6</a:t>
            </a:fld>
            <a:endParaRPr lang="zh-CN" altLang="en-US"/>
          </a:p>
        </p:txBody>
      </p:sp>
    </p:spTree>
    <p:extLst>
      <p:ext uri="{BB962C8B-B14F-4D97-AF65-F5344CB8AC3E}">
        <p14:creationId xmlns:p14="http://schemas.microsoft.com/office/powerpoint/2010/main" val="27608267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814C1-4A4E-EB0E-B2CF-E1F59811F93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A6C60C4-F108-0141-B8F6-81440B7C765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8A01980-1CA8-845A-6457-4A3D5AA58D0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6AC66E3-5D2C-E8C4-2DDC-CFE449500104}"/>
              </a:ext>
            </a:extLst>
          </p:cNvPr>
          <p:cNvSpPr>
            <a:spLocks noGrp="1"/>
          </p:cNvSpPr>
          <p:nvPr>
            <p:ph type="sldNum" sz="quarter" idx="5"/>
          </p:nvPr>
        </p:nvSpPr>
        <p:spPr/>
        <p:txBody>
          <a:bodyPr/>
          <a:lstStyle/>
          <a:p>
            <a:fld id="{B1F6169F-443E-4E19-9CD8-03730782243B}" type="slidenum">
              <a:rPr lang="en-US" altLang="zh-CN" smtClean="0"/>
              <a:t>43</a:t>
            </a:fld>
            <a:endParaRPr lang="zh-CN" altLang="en-US"/>
          </a:p>
        </p:txBody>
      </p:sp>
    </p:spTree>
    <p:extLst>
      <p:ext uri="{BB962C8B-B14F-4D97-AF65-F5344CB8AC3E}">
        <p14:creationId xmlns:p14="http://schemas.microsoft.com/office/powerpoint/2010/main" val="14492327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85F89-FE5C-B5D4-327A-2229855DC2E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608EC1F-CD87-D12C-04B9-DA5FF818B08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714E9ED-6096-E8DD-6268-2D32B01AED0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8A8EAB2-A092-ABD5-CAC3-D00E42355401}"/>
              </a:ext>
            </a:extLst>
          </p:cNvPr>
          <p:cNvSpPr>
            <a:spLocks noGrp="1"/>
          </p:cNvSpPr>
          <p:nvPr>
            <p:ph type="sldNum" sz="quarter" idx="5"/>
          </p:nvPr>
        </p:nvSpPr>
        <p:spPr/>
        <p:txBody>
          <a:bodyPr/>
          <a:lstStyle/>
          <a:p>
            <a:fld id="{B1F6169F-443E-4E19-9CD8-03730782243B}" type="slidenum">
              <a:rPr lang="en-US" altLang="zh-CN" smtClean="0"/>
              <a:t>44</a:t>
            </a:fld>
            <a:endParaRPr lang="zh-CN" altLang="en-US"/>
          </a:p>
        </p:txBody>
      </p:sp>
    </p:spTree>
    <p:extLst>
      <p:ext uri="{BB962C8B-B14F-4D97-AF65-F5344CB8AC3E}">
        <p14:creationId xmlns:p14="http://schemas.microsoft.com/office/powerpoint/2010/main" val="9074666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212D4-7FA3-FFF7-768A-D5D8FB92C03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6AE4372-63A8-8199-CE7E-ADA5F285931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889089F-BCE7-B9AD-66CD-0A661A460EB1}"/>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885FA87-E042-FA6B-1A17-6D2B5138B9ED}"/>
              </a:ext>
            </a:extLst>
          </p:cNvPr>
          <p:cNvSpPr>
            <a:spLocks noGrp="1"/>
          </p:cNvSpPr>
          <p:nvPr>
            <p:ph type="sldNum" sz="quarter" idx="5"/>
          </p:nvPr>
        </p:nvSpPr>
        <p:spPr/>
        <p:txBody>
          <a:bodyPr/>
          <a:lstStyle/>
          <a:p>
            <a:fld id="{B1F6169F-443E-4E19-9CD8-03730782243B}" type="slidenum">
              <a:rPr lang="en-US" altLang="zh-CN" smtClean="0"/>
              <a:t>45</a:t>
            </a:fld>
            <a:endParaRPr lang="zh-CN" altLang="en-US"/>
          </a:p>
        </p:txBody>
      </p:sp>
    </p:spTree>
    <p:extLst>
      <p:ext uri="{BB962C8B-B14F-4D97-AF65-F5344CB8AC3E}">
        <p14:creationId xmlns:p14="http://schemas.microsoft.com/office/powerpoint/2010/main" val="4018639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D3AF0-6E2A-BBAC-4B5D-44296DAE575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B44B0A9-0642-57CA-7AA4-B458FE92296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3A27268-D66C-226D-A8F0-57FB839E183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4018DD5-09C7-2758-5187-D81EEFEF67A1}"/>
              </a:ext>
            </a:extLst>
          </p:cNvPr>
          <p:cNvSpPr>
            <a:spLocks noGrp="1"/>
          </p:cNvSpPr>
          <p:nvPr>
            <p:ph type="sldNum" sz="quarter" idx="5"/>
          </p:nvPr>
        </p:nvSpPr>
        <p:spPr/>
        <p:txBody>
          <a:bodyPr/>
          <a:lstStyle/>
          <a:p>
            <a:fld id="{B1F6169F-443E-4E19-9CD8-03730782243B}" type="slidenum">
              <a:rPr lang="en-US" altLang="zh-CN" smtClean="0"/>
              <a:t>46</a:t>
            </a:fld>
            <a:endParaRPr lang="zh-CN" altLang="en-US"/>
          </a:p>
        </p:txBody>
      </p:sp>
    </p:spTree>
    <p:extLst>
      <p:ext uri="{BB962C8B-B14F-4D97-AF65-F5344CB8AC3E}">
        <p14:creationId xmlns:p14="http://schemas.microsoft.com/office/powerpoint/2010/main" val="20862566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3E9BC-CD04-5FF8-B8C5-C2D14B18DDC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BA3829A-9CCA-5386-8E37-C72C682BBF6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6DF721F-4392-84AC-0A76-0B22E595B94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1A16A34-E74C-183A-527F-0006DFACC9F0}"/>
              </a:ext>
            </a:extLst>
          </p:cNvPr>
          <p:cNvSpPr>
            <a:spLocks noGrp="1"/>
          </p:cNvSpPr>
          <p:nvPr>
            <p:ph type="sldNum" sz="quarter" idx="5"/>
          </p:nvPr>
        </p:nvSpPr>
        <p:spPr/>
        <p:txBody>
          <a:bodyPr/>
          <a:lstStyle/>
          <a:p>
            <a:fld id="{B1F6169F-443E-4E19-9CD8-03730782243B}" type="slidenum">
              <a:rPr lang="en-US" altLang="zh-CN" smtClean="0"/>
              <a:t>47</a:t>
            </a:fld>
            <a:endParaRPr lang="zh-CN" altLang="en-US"/>
          </a:p>
        </p:txBody>
      </p:sp>
    </p:spTree>
    <p:extLst>
      <p:ext uri="{BB962C8B-B14F-4D97-AF65-F5344CB8AC3E}">
        <p14:creationId xmlns:p14="http://schemas.microsoft.com/office/powerpoint/2010/main" val="19103311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6D319-57A7-E4F0-B320-8B64EBB3E6A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D6133B1-A6DF-A5AC-1990-BFDA43F71A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E7F33BB-43D9-EEAB-8BB5-FD80C2E3477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AC39BE6-DEEC-7D3E-FF3C-2FC23BFDEA64}"/>
              </a:ext>
            </a:extLst>
          </p:cNvPr>
          <p:cNvSpPr>
            <a:spLocks noGrp="1"/>
          </p:cNvSpPr>
          <p:nvPr>
            <p:ph type="sldNum" sz="quarter" idx="5"/>
          </p:nvPr>
        </p:nvSpPr>
        <p:spPr/>
        <p:txBody>
          <a:bodyPr/>
          <a:lstStyle/>
          <a:p>
            <a:fld id="{B1F6169F-443E-4E19-9CD8-03730782243B}" type="slidenum">
              <a:rPr lang="en-US" altLang="zh-CN" smtClean="0"/>
              <a:t>48</a:t>
            </a:fld>
            <a:endParaRPr lang="zh-CN" altLang="en-US"/>
          </a:p>
        </p:txBody>
      </p:sp>
    </p:spTree>
    <p:extLst>
      <p:ext uri="{BB962C8B-B14F-4D97-AF65-F5344CB8AC3E}">
        <p14:creationId xmlns:p14="http://schemas.microsoft.com/office/powerpoint/2010/main" val="4315876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9723C-7857-4A20-2EE0-82DA9F16F5F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541BB47-05BA-68CC-915E-A7F0A5686CB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68729C-2ACF-4F7C-3CDC-B5E2336254E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4449D3B-6812-9010-8365-E6BDFBC97235}"/>
              </a:ext>
            </a:extLst>
          </p:cNvPr>
          <p:cNvSpPr>
            <a:spLocks noGrp="1"/>
          </p:cNvSpPr>
          <p:nvPr>
            <p:ph type="sldNum" sz="quarter" idx="5"/>
          </p:nvPr>
        </p:nvSpPr>
        <p:spPr/>
        <p:txBody>
          <a:bodyPr/>
          <a:lstStyle/>
          <a:p>
            <a:fld id="{B1F6169F-443E-4E19-9CD8-03730782243B}" type="slidenum">
              <a:rPr lang="en-US" altLang="zh-CN" smtClean="0"/>
              <a:t>49</a:t>
            </a:fld>
            <a:endParaRPr lang="zh-CN" altLang="en-US"/>
          </a:p>
        </p:txBody>
      </p:sp>
    </p:spTree>
    <p:extLst>
      <p:ext uri="{BB962C8B-B14F-4D97-AF65-F5344CB8AC3E}">
        <p14:creationId xmlns:p14="http://schemas.microsoft.com/office/powerpoint/2010/main" val="40823425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669CD-56BE-A9AB-7CE6-B6EEB806FB3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CD25273-8453-962C-28D9-1DD65A7F530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7B5D5AB-AA8D-FB20-5F04-13BB82C0888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3E24766F-6D27-C5A1-3A7A-7CE4E83FCE15}"/>
              </a:ext>
            </a:extLst>
          </p:cNvPr>
          <p:cNvSpPr>
            <a:spLocks noGrp="1"/>
          </p:cNvSpPr>
          <p:nvPr>
            <p:ph type="sldNum" sz="quarter" idx="5"/>
          </p:nvPr>
        </p:nvSpPr>
        <p:spPr/>
        <p:txBody>
          <a:bodyPr/>
          <a:lstStyle/>
          <a:p>
            <a:fld id="{B1F6169F-443E-4E19-9CD8-03730782243B}" type="slidenum">
              <a:rPr lang="en-US" altLang="zh-CN" smtClean="0"/>
              <a:t>50</a:t>
            </a:fld>
            <a:endParaRPr lang="zh-CN" altLang="en-US"/>
          </a:p>
        </p:txBody>
      </p:sp>
    </p:spTree>
    <p:extLst>
      <p:ext uri="{BB962C8B-B14F-4D97-AF65-F5344CB8AC3E}">
        <p14:creationId xmlns:p14="http://schemas.microsoft.com/office/powerpoint/2010/main" val="10493080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51AF8-803D-AE11-CF97-60EBD4000B4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2DAB731-C6D9-2A42-490B-8F0F6909604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0DFCB99-D614-C0C7-7826-E5BEC464AA1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0DEEF21-97D8-4D00-3CAD-A09912644AF7}"/>
              </a:ext>
            </a:extLst>
          </p:cNvPr>
          <p:cNvSpPr>
            <a:spLocks noGrp="1"/>
          </p:cNvSpPr>
          <p:nvPr>
            <p:ph type="sldNum" sz="quarter" idx="5"/>
          </p:nvPr>
        </p:nvSpPr>
        <p:spPr/>
        <p:txBody>
          <a:bodyPr/>
          <a:lstStyle/>
          <a:p>
            <a:fld id="{B1F6169F-443E-4E19-9CD8-03730782243B}" type="slidenum">
              <a:rPr lang="en-US" altLang="zh-CN" smtClean="0"/>
              <a:t>51</a:t>
            </a:fld>
            <a:endParaRPr lang="zh-CN" altLang="en-US"/>
          </a:p>
        </p:txBody>
      </p:sp>
    </p:spTree>
    <p:extLst>
      <p:ext uri="{BB962C8B-B14F-4D97-AF65-F5344CB8AC3E}">
        <p14:creationId xmlns:p14="http://schemas.microsoft.com/office/powerpoint/2010/main" val="29118128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62AC0-EF6B-2048-CBD2-F9FF83DD82B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FF47D5D-3ABD-1B8E-7735-46E26BB2EA8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F0D4FDE-31B3-FD06-4C98-8FCD824745E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5CA77EF-F20A-AAA2-CD84-43FA0F71E27C}"/>
              </a:ext>
            </a:extLst>
          </p:cNvPr>
          <p:cNvSpPr>
            <a:spLocks noGrp="1"/>
          </p:cNvSpPr>
          <p:nvPr>
            <p:ph type="sldNum" sz="quarter" idx="5"/>
          </p:nvPr>
        </p:nvSpPr>
        <p:spPr/>
        <p:txBody>
          <a:bodyPr/>
          <a:lstStyle/>
          <a:p>
            <a:fld id="{B1F6169F-443E-4E19-9CD8-03730782243B}" type="slidenum">
              <a:rPr lang="en-US" altLang="zh-CN" smtClean="0"/>
              <a:t>52</a:t>
            </a:fld>
            <a:endParaRPr lang="zh-CN" altLang="en-US"/>
          </a:p>
        </p:txBody>
      </p:sp>
    </p:spTree>
    <p:extLst>
      <p:ext uri="{BB962C8B-B14F-4D97-AF65-F5344CB8AC3E}">
        <p14:creationId xmlns:p14="http://schemas.microsoft.com/office/powerpoint/2010/main" val="2310318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9BC87F-021F-924E-6FCD-7DBD77E0E52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BAD07E8-3823-6D9C-F4F9-96757FA910D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D9F5EA-5E04-BC68-61E4-6BE2A9D9426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92D9672-BB97-E9BC-9F13-8B1ED917ADB2}"/>
              </a:ext>
            </a:extLst>
          </p:cNvPr>
          <p:cNvSpPr>
            <a:spLocks noGrp="1"/>
          </p:cNvSpPr>
          <p:nvPr>
            <p:ph type="sldNum" sz="quarter" idx="5"/>
          </p:nvPr>
        </p:nvSpPr>
        <p:spPr/>
        <p:txBody>
          <a:bodyPr/>
          <a:lstStyle/>
          <a:p>
            <a:fld id="{B1F6169F-443E-4E19-9CD8-03730782243B}" type="slidenum">
              <a:rPr lang="en-US" altLang="zh-CN" smtClean="0"/>
              <a:t>7</a:t>
            </a:fld>
            <a:endParaRPr lang="zh-CN" altLang="en-US"/>
          </a:p>
        </p:txBody>
      </p:sp>
    </p:spTree>
    <p:extLst>
      <p:ext uri="{BB962C8B-B14F-4D97-AF65-F5344CB8AC3E}">
        <p14:creationId xmlns:p14="http://schemas.microsoft.com/office/powerpoint/2010/main" val="38974872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8EAEE-DDEE-1D03-8B17-01C4939C2BD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EE8EE9A-49B7-D03B-D35B-D2EBC3B7E01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71A03F4-1A1D-388B-9B5D-6D42149A363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74833A7-7232-3D22-F4E4-61B5A60972FB}"/>
              </a:ext>
            </a:extLst>
          </p:cNvPr>
          <p:cNvSpPr>
            <a:spLocks noGrp="1"/>
          </p:cNvSpPr>
          <p:nvPr>
            <p:ph type="sldNum" sz="quarter" idx="5"/>
          </p:nvPr>
        </p:nvSpPr>
        <p:spPr/>
        <p:txBody>
          <a:bodyPr/>
          <a:lstStyle/>
          <a:p>
            <a:fld id="{B1F6169F-443E-4E19-9CD8-03730782243B}" type="slidenum">
              <a:rPr lang="en-US" altLang="zh-CN" smtClean="0"/>
              <a:t>53</a:t>
            </a:fld>
            <a:endParaRPr lang="zh-CN" altLang="en-US"/>
          </a:p>
        </p:txBody>
      </p:sp>
    </p:spTree>
    <p:extLst>
      <p:ext uri="{BB962C8B-B14F-4D97-AF65-F5344CB8AC3E}">
        <p14:creationId xmlns:p14="http://schemas.microsoft.com/office/powerpoint/2010/main" val="5123462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15D1C-5C28-A436-AA1A-0A97AE76D49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BB72B97-F7BB-8211-F0D5-2F11A937CB7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ECE86A8-C35E-C200-F110-85303B06EE2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D8C28B5-A0FA-4324-02EB-9B9541B75B05}"/>
              </a:ext>
            </a:extLst>
          </p:cNvPr>
          <p:cNvSpPr>
            <a:spLocks noGrp="1"/>
          </p:cNvSpPr>
          <p:nvPr>
            <p:ph type="sldNum" sz="quarter" idx="5"/>
          </p:nvPr>
        </p:nvSpPr>
        <p:spPr/>
        <p:txBody>
          <a:bodyPr/>
          <a:lstStyle/>
          <a:p>
            <a:fld id="{B1F6169F-443E-4E19-9CD8-03730782243B}" type="slidenum">
              <a:rPr lang="en-US" altLang="zh-CN" smtClean="0"/>
              <a:t>54</a:t>
            </a:fld>
            <a:endParaRPr lang="zh-CN" altLang="en-US"/>
          </a:p>
        </p:txBody>
      </p:sp>
    </p:spTree>
    <p:extLst>
      <p:ext uri="{BB962C8B-B14F-4D97-AF65-F5344CB8AC3E}">
        <p14:creationId xmlns:p14="http://schemas.microsoft.com/office/powerpoint/2010/main" val="30940471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E473D-D135-8843-B918-AB924FA0E02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C514DFF-1B75-82AF-11EF-D454A3E09FB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739C249-1403-1FCD-A710-79666B9E0D1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D345E74-A2EF-0C10-F832-911850597A06}"/>
              </a:ext>
            </a:extLst>
          </p:cNvPr>
          <p:cNvSpPr>
            <a:spLocks noGrp="1"/>
          </p:cNvSpPr>
          <p:nvPr>
            <p:ph type="sldNum" sz="quarter" idx="5"/>
          </p:nvPr>
        </p:nvSpPr>
        <p:spPr/>
        <p:txBody>
          <a:bodyPr/>
          <a:lstStyle/>
          <a:p>
            <a:fld id="{B1F6169F-443E-4E19-9CD8-03730782243B}" type="slidenum">
              <a:rPr lang="en-US" altLang="zh-CN" smtClean="0"/>
              <a:t>55</a:t>
            </a:fld>
            <a:endParaRPr lang="zh-CN" altLang="en-US"/>
          </a:p>
        </p:txBody>
      </p:sp>
    </p:spTree>
    <p:extLst>
      <p:ext uri="{BB962C8B-B14F-4D97-AF65-F5344CB8AC3E}">
        <p14:creationId xmlns:p14="http://schemas.microsoft.com/office/powerpoint/2010/main" val="42183546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DBDEA-96C7-D968-B82C-B330FCE1CFC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C853AA7-98A3-9445-3031-F6EBDFD59C8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D31C449-BAA0-4ABF-5564-ED29656082B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863D6FD-D2EC-038C-E08A-B0963343A395}"/>
              </a:ext>
            </a:extLst>
          </p:cNvPr>
          <p:cNvSpPr>
            <a:spLocks noGrp="1"/>
          </p:cNvSpPr>
          <p:nvPr>
            <p:ph type="sldNum" sz="quarter" idx="5"/>
          </p:nvPr>
        </p:nvSpPr>
        <p:spPr/>
        <p:txBody>
          <a:bodyPr/>
          <a:lstStyle/>
          <a:p>
            <a:fld id="{B1F6169F-443E-4E19-9CD8-03730782243B}" type="slidenum">
              <a:rPr lang="en-US" altLang="zh-CN" smtClean="0"/>
              <a:t>56</a:t>
            </a:fld>
            <a:endParaRPr lang="zh-CN" altLang="en-US"/>
          </a:p>
        </p:txBody>
      </p:sp>
    </p:spTree>
    <p:extLst>
      <p:ext uri="{BB962C8B-B14F-4D97-AF65-F5344CB8AC3E}">
        <p14:creationId xmlns:p14="http://schemas.microsoft.com/office/powerpoint/2010/main" val="1122656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702DA-B1D3-E64E-7C37-6E260381028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CA58D71-7DF5-64A7-3FFD-0AC3CB22E5A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6D5BA41-74FA-1971-8FB7-989A9F9C4EA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3194576-A42E-AB8C-0607-2F71A1E71375}"/>
              </a:ext>
            </a:extLst>
          </p:cNvPr>
          <p:cNvSpPr>
            <a:spLocks noGrp="1"/>
          </p:cNvSpPr>
          <p:nvPr>
            <p:ph type="sldNum" sz="quarter" idx="5"/>
          </p:nvPr>
        </p:nvSpPr>
        <p:spPr/>
        <p:txBody>
          <a:bodyPr/>
          <a:lstStyle/>
          <a:p>
            <a:fld id="{B1F6169F-443E-4E19-9CD8-03730782243B}" type="slidenum">
              <a:rPr lang="en-US" altLang="zh-CN" smtClean="0"/>
              <a:t>57</a:t>
            </a:fld>
            <a:endParaRPr lang="zh-CN" altLang="en-US"/>
          </a:p>
        </p:txBody>
      </p:sp>
    </p:spTree>
    <p:extLst>
      <p:ext uri="{BB962C8B-B14F-4D97-AF65-F5344CB8AC3E}">
        <p14:creationId xmlns:p14="http://schemas.microsoft.com/office/powerpoint/2010/main" val="410727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96BE5-D988-4EE0-CCE6-1A96CD8A3AE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AE57F57-2FC8-0678-4CFB-C64D08D342F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41D0CEC-F43E-27CC-6B54-3D14063FB51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CD955EF-2417-F939-D9B9-D8B20419E2D0}"/>
              </a:ext>
            </a:extLst>
          </p:cNvPr>
          <p:cNvSpPr>
            <a:spLocks noGrp="1"/>
          </p:cNvSpPr>
          <p:nvPr>
            <p:ph type="sldNum" sz="quarter" idx="5"/>
          </p:nvPr>
        </p:nvSpPr>
        <p:spPr/>
        <p:txBody>
          <a:bodyPr/>
          <a:lstStyle/>
          <a:p>
            <a:fld id="{B1F6169F-443E-4E19-9CD8-03730782243B}" type="slidenum">
              <a:rPr lang="en-US" altLang="zh-CN" smtClean="0"/>
              <a:t>58</a:t>
            </a:fld>
            <a:endParaRPr lang="zh-CN" altLang="en-US"/>
          </a:p>
        </p:txBody>
      </p:sp>
    </p:spTree>
    <p:extLst>
      <p:ext uri="{BB962C8B-B14F-4D97-AF65-F5344CB8AC3E}">
        <p14:creationId xmlns:p14="http://schemas.microsoft.com/office/powerpoint/2010/main" val="12393473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49902-BBA6-6E08-662B-1DC40181A93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0F0292B-C40E-8BA1-30C9-1132E809164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D861927-2FDC-4962-2CA5-0BD4BB7A09F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08CD6DC-CD38-957D-3071-9E0A13632F0B}"/>
              </a:ext>
            </a:extLst>
          </p:cNvPr>
          <p:cNvSpPr>
            <a:spLocks noGrp="1"/>
          </p:cNvSpPr>
          <p:nvPr>
            <p:ph type="sldNum" sz="quarter" idx="5"/>
          </p:nvPr>
        </p:nvSpPr>
        <p:spPr/>
        <p:txBody>
          <a:bodyPr/>
          <a:lstStyle/>
          <a:p>
            <a:fld id="{B1F6169F-443E-4E19-9CD8-03730782243B}" type="slidenum">
              <a:rPr lang="en-US" altLang="zh-CN" smtClean="0"/>
              <a:t>59</a:t>
            </a:fld>
            <a:endParaRPr lang="zh-CN" altLang="en-US"/>
          </a:p>
        </p:txBody>
      </p:sp>
    </p:spTree>
    <p:extLst>
      <p:ext uri="{BB962C8B-B14F-4D97-AF65-F5344CB8AC3E}">
        <p14:creationId xmlns:p14="http://schemas.microsoft.com/office/powerpoint/2010/main" val="13966853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29612-9005-73E7-4AD1-126BA7CF124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3800EE5-5FE8-5D70-0894-418B5B9E61B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653B57E-CD0D-C9D8-76D9-ADBD21CD5934}"/>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87C34A64-8CC5-A9CE-AA24-EE9848E4DCAD}"/>
              </a:ext>
            </a:extLst>
          </p:cNvPr>
          <p:cNvSpPr>
            <a:spLocks noGrp="1"/>
          </p:cNvSpPr>
          <p:nvPr>
            <p:ph type="sldNum" sz="quarter" idx="5"/>
          </p:nvPr>
        </p:nvSpPr>
        <p:spPr/>
        <p:txBody>
          <a:bodyPr/>
          <a:lstStyle/>
          <a:p>
            <a:fld id="{B1F6169F-443E-4E19-9CD8-03730782243B}" type="slidenum">
              <a:rPr lang="en-US" altLang="zh-CN" smtClean="0"/>
              <a:t>60</a:t>
            </a:fld>
            <a:endParaRPr lang="zh-CN" altLang="en-US"/>
          </a:p>
        </p:txBody>
      </p:sp>
    </p:spTree>
    <p:extLst>
      <p:ext uri="{BB962C8B-B14F-4D97-AF65-F5344CB8AC3E}">
        <p14:creationId xmlns:p14="http://schemas.microsoft.com/office/powerpoint/2010/main" val="16351142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2E435-37DF-FFAE-A772-A2AE46B3357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E5023C9-C128-F72E-640D-0ED6979F6A0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90EF4B3-80F5-E7EE-80FD-60A2B9A8268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96A91FF-480D-9DCC-E582-44AA92FB5D69}"/>
              </a:ext>
            </a:extLst>
          </p:cNvPr>
          <p:cNvSpPr>
            <a:spLocks noGrp="1"/>
          </p:cNvSpPr>
          <p:nvPr>
            <p:ph type="sldNum" sz="quarter" idx="5"/>
          </p:nvPr>
        </p:nvSpPr>
        <p:spPr/>
        <p:txBody>
          <a:bodyPr/>
          <a:lstStyle/>
          <a:p>
            <a:fld id="{B1F6169F-443E-4E19-9CD8-03730782243B}" type="slidenum">
              <a:rPr lang="en-US" altLang="zh-CN" smtClean="0"/>
              <a:t>61</a:t>
            </a:fld>
            <a:endParaRPr lang="zh-CN" altLang="en-US"/>
          </a:p>
        </p:txBody>
      </p:sp>
    </p:spTree>
    <p:extLst>
      <p:ext uri="{BB962C8B-B14F-4D97-AF65-F5344CB8AC3E}">
        <p14:creationId xmlns:p14="http://schemas.microsoft.com/office/powerpoint/2010/main" val="18187922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p:sp>
      <p:sp>
        <p:nvSpPr>
          <p:cNvPr id="119811"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fld id="{DF77455D-7227-44BB-9661-4DECC0CCEC6B}" type="slidenum">
              <a:rPr altLang="en-US"/>
              <a:t>62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CAB35-B653-2A19-080E-6CE8BFAF6A1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2B43001-EDF6-5359-4F67-63FC878B7B0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88E30FA-C335-4BD1-907D-99144FC2D9A0}"/>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2B89C01-11E3-E479-A951-DEE41CAEC1E4}"/>
              </a:ext>
            </a:extLst>
          </p:cNvPr>
          <p:cNvSpPr>
            <a:spLocks noGrp="1"/>
          </p:cNvSpPr>
          <p:nvPr>
            <p:ph type="sldNum" sz="quarter" idx="5"/>
          </p:nvPr>
        </p:nvSpPr>
        <p:spPr/>
        <p:txBody>
          <a:bodyPr/>
          <a:lstStyle/>
          <a:p>
            <a:fld id="{B1F6169F-443E-4E19-9CD8-03730782243B}" type="slidenum">
              <a:rPr lang="en-US" altLang="zh-CN" smtClean="0"/>
              <a:t>8</a:t>
            </a:fld>
            <a:endParaRPr lang="zh-CN" altLang="en-US"/>
          </a:p>
        </p:txBody>
      </p:sp>
    </p:spTree>
    <p:extLst>
      <p:ext uri="{BB962C8B-B14F-4D97-AF65-F5344CB8AC3E}">
        <p14:creationId xmlns:p14="http://schemas.microsoft.com/office/powerpoint/2010/main" val="2191859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34AA6-FC1C-F21C-727C-B9443BD5594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4F961E8-93F9-3DFD-DB6A-C878A3A9917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3E29F97-BD46-2C5D-817B-D5DC23A4AB2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8C66D14-9D6C-D55D-23AE-64D52EA6287D}"/>
              </a:ext>
            </a:extLst>
          </p:cNvPr>
          <p:cNvSpPr>
            <a:spLocks noGrp="1"/>
          </p:cNvSpPr>
          <p:nvPr>
            <p:ph type="sldNum" sz="quarter" idx="5"/>
          </p:nvPr>
        </p:nvSpPr>
        <p:spPr/>
        <p:txBody>
          <a:bodyPr/>
          <a:lstStyle/>
          <a:p>
            <a:fld id="{B1F6169F-443E-4E19-9CD8-03730782243B}" type="slidenum">
              <a:rPr lang="en-US" altLang="zh-CN" smtClean="0"/>
              <a:t>9</a:t>
            </a:fld>
            <a:endParaRPr lang="zh-CN" altLang="en-US"/>
          </a:p>
        </p:txBody>
      </p:sp>
    </p:spTree>
    <p:extLst>
      <p:ext uri="{BB962C8B-B14F-4D97-AF65-F5344CB8AC3E}">
        <p14:creationId xmlns:p14="http://schemas.microsoft.com/office/powerpoint/2010/main" val="3919940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A11B-C63C-E1D2-D0EB-B17E8302DD9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2B04029-6D8A-D4A1-CA9E-652C277A9AE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5DE3B23-E7B1-3BAF-D2CC-0112208C0B36}"/>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8D8F8B6-CF48-A64D-1F66-CCEFCA8E5C9D}"/>
              </a:ext>
            </a:extLst>
          </p:cNvPr>
          <p:cNvSpPr>
            <a:spLocks noGrp="1"/>
          </p:cNvSpPr>
          <p:nvPr>
            <p:ph type="sldNum" sz="quarter" idx="5"/>
          </p:nvPr>
        </p:nvSpPr>
        <p:spPr/>
        <p:txBody>
          <a:bodyPr/>
          <a:lstStyle/>
          <a:p>
            <a:fld id="{B1F6169F-443E-4E19-9CD8-03730782243B}" type="slidenum">
              <a:rPr lang="en-US" altLang="zh-CN" smtClean="0"/>
              <a:t>10</a:t>
            </a:fld>
            <a:endParaRPr lang="zh-CN" altLang="en-US"/>
          </a:p>
        </p:txBody>
      </p:sp>
    </p:spTree>
    <p:extLst>
      <p:ext uri="{BB962C8B-B14F-4D97-AF65-F5344CB8AC3E}">
        <p14:creationId xmlns:p14="http://schemas.microsoft.com/office/powerpoint/2010/main" val="3987581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CD8CF-4357-B372-9C78-E58CB586DF8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3F460A4-CFDA-3457-3951-B5F623A32B4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A4F14E6-EDDF-85E4-949E-128131EB514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2539F60A-8F78-C6A2-F229-9347951DE8AB}"/>
              </a:ext>
            </a:extLst>
          </p:cNvPr>
          <p:cNvSpPr>
            <a:spLocks noGrp="1"/>
          </p:cNvSpPr>
          <p:nvPr>
            <p:ph type="sldNum" sz="quarter" idx="5"/>
          </p:nvPr>
        </p:nvSpPr>
        <p:spPr/>
        <p:txBody>
          <a:bodyPr/>
          <a:lstStyle/>
          <a:p>
            <a:fld id="{B1F6169F-443E-4E19-9CD8-03730782243B}" type="slidenum">
              <a:rPr lang="en-US" altLang="zh-CN" smtClean="0"/>
              <a:t>11</a:t>
            </a:fld>
            <a:endParaRPr lang="zh-CN" altLang="en-US"/>
          </a:p>
        </p:txBody>
      </p:sp>
    </p:spTree>
    <p:extLst>
      <p:ext uri="{BB962C8B-B14F-4D97-AF65-F5344CB8AC3E}">
        <p14:creationId xmlns:p14="http://schemas.microsoft.com/office/powerpoint/2010/main" val="2999033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900894"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10" name="图片占位符 9"/>
          <p:cNvSpPr>
            <a:spLocks noGrp="1"/>
          </p:cNvSpPr>
          <p:nvPr>
            <p:ph type="pic" sz="quarter" idx="11"/>
          </p:nvPr>
        </p:nvSpPr>
        <p:spPr>
          <a:xfrm>
            <a:off x="4858407"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
        <p:nvSpPr>
          <p:cNvPr id="9" name="图片占位符 8"/>
          <p:cNvSpPr>
            <a:spLocks noGrp="1"/>
          </p:cNvSpPr>
          <p:nvPr>
            <p:ph type="pic" sz="quarter" idx="12"/>
          </p:nvPr>
        </p:nvSpPr>
        <p:spPr>
          <a:xfrm>
            <a:off x="7815919" y="1883658"/>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pPr lvl="0"/>
            <a:r>
              <a:rPr lang="zh-CN" altLang="en-US" noProof="0"/>
              <a:t>单击图标添加图片</a:t>
            </a:r>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p:transition>
  <p:txStyles>
    <p:titleStyle>
      <a:lvl1pPr algn="l" defTabSz="913130" rtl="0" eaLnBrk="1" fontAlgn="base" hangingPunct="1">
        <a:lnSpc>
          <a:spcPct val="90000"/>
        </a:lnSpc>
        <a:spcBef>
          <a:spcPct val="0"/>
        </a:spcBef>
        <a:spcAft>
          <a:spcPct val="0"/>
        </a:spcAft>
        <a:defRPr sz="4400">
          <a:solidFill>
            <a:schemeClr val="tx1"/>
          </a:solidFill>
          <a:latin typeface="+mj-lt"/>
          <a:ea typeface="+mj-ea"/>
          <a:cs typeface="+mj-cs"/>
        </a:defRPr>
      </a:lvl1pPr>
      <a:lvl2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defTabSz="913130"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defTabSz="912495" rtl="0" eaLnBrk="1" fontAlgn="base" hangingPunct="1">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3130" rtl="0" eaLnBrk="1" fontAlgn="base" hangingPunct="1">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4530" indent="-227330" algn="l" defTabSz="913130" rtl="0" eaLnBrk="1" fontAlgn="base" hangingPunct="1">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17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5989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6130" indent="-227330" algn="l" defTabSz="913130" rtl="0" eaLnBrk="1" fontAlgn="base" hangingPunct="1">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33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05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77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4930" indent="-227330" algn="l" defTabSz="912495" rtl="0" eaLnBrk="1" fontAlgn="base" hangingPunct="1">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4.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15.xml"/><Relationship Id="rId5" Type="http://schemas.openxmlformats.org/officeDocument/2006/relationships/image" Target="../media/image7.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6.png"/></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6.png"/></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760256" y="1119005"/>
            <a:ext cx="10671488" cy="4619990"/>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marL="0" marR="0" lvl="0" indent="0" algn="l" defTabSz="91249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pic>
        <p:nvPicPr>
          <p:cNvPr id="931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1672656" y="2010868"/>
            <a:ext cx="88466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defTabSz="1828800" eaLnBrk="0" fontAlgn="base" hangingPunct="0">
              <a:spcBef>
                <a:spcPct val="0"/>
              </a:spcBef>
              <a:spcAft>
                <a:spcPct val="0"/>
              </a:spcAft>
              <a:defRPr/>
            </a:pPr>
            <a:r>
              <a:rPr lang="zh-CN" altLang="en-US" sz="7200" b="1" dirty="0">
                <a:ln w="22225">
                  <a:solidFill>
                    <a:srgbClr val="ED7D31"/>
                  </a:solidFill>
                  <a:prstDash val="solid"/>
                </a:ln>
                <a:solidFill>
                  <a:srgbClr val="ED7D31">
                    <a:lumMod val="40000"/>
                    <a:lumOff val="60000"/>
                  </a:srgbClr>
                </a:solidFill>
                <a:latin typeface="方正稚艺_GBK" panose="03000509000000000000" pitchFamily="65" charset="-122"/>
                <a:ea typeface="方正稚艺_GBK" panose="03000509000000000000" pitchFamily="65" charset="-122"/>
                <a:sym typeface="inpin heiti" pitchFamily="2" charset="-122"/>
              </a:rPr>
              <a:t>服饰图案与应用</a:t>
            </a:r>
            <a:endParaRPr kumimoji="0" lang="en-US" altLang="zh-CN" sz="72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方正稚艺_GBK" panose="03000509000000000000" pitchFamily="65" charset="-122"/>
              <a:ea typeface="方正稚艺_GBK" panose="03000509000000000000" pitchFamily="65" charset="-122"/>
              <a:cs typeface="+mn-cs"/>
              <a:sym typeface="inpin heiti" pitchFamily="2" charset="-122"/>
            </a:endParaRPr>
          </a:p>
        </p:txBody>
      </p:sp>
      <p:cxnSp>
        <p:nvCxnSpPr>
          <p:cNvPr id="13" name="直接连接符 6"/>
          <p:cNvCxnSpPr/>
          <p:nvPr/>
        </p:nvCxnSpPr>
        <p:spPr bwMode="auto">
          <a:xfrm>
            <a:off x="2687636" y="3521139"/>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9547" y="4223546"/>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645" y="256362"/>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925944" y="3946898"/>
            <a:ext cx="8334162" cy="461665"/>
          </a:xfrm>
          <a:prstGeom prst="rect">
            <a:avLst/>
          </a:prstGeom>
          <a:noFill/>
        </p:spPr>
        <p:txBody>
          <a:bodyPr wrap="square">
            <a:spAutoFit/>
          </a:bodyPr>
          <a:lstStyle/>
          <a:p>
            <a:pPr marL="0" marR="0" lvl="0" indent="0" algn="ctr" defTabSz="913130" rtl="0" eaLnBrk="0" fontAlgn="base" latinLnBrk="0" hangingPunct="0">
              <a:lnSpc>
                <a:spcPct val="100000"/>
              </a:lnSpc>
              <a:spcBef>
                <a:spcPct val="0"/>
              </a:spcBef>
              <a:spcAft>
                <a:spcPct val="0"/>
              </a:spcAft>
              <a:buClrTx/>
              <a:buSzTx/>
              <a:buFontTx/>
              <a:buNone/>
              <a:defRPr/>
            </a:pPr>
            <a:r>
              <a:rPr lang="en-US" altLang="zh-CN" sz="2400" b="1" noProof="0" dirty="0">
                <a:ln w="9525">
                  <a:solidFill>
                    <a:srgbClr val="FFFFFF"/>
                  </a:solidFill>
                  <a:prstDash val="solid"/>
                </a:ln>
                <a:solidFill>
                  <a:srgbClr val="000000"/>
                </a:solidFill>
                <a:effectLst>
                  <a:outerShdw blurRad="12700" dist="38100" dir="2700000" algn="tl" rotWithShape="0">
                    <a:srgbClr val="FFFFFF">
                      <a:lumMod val="50000"/>
                    </a:srgbClr>
                  </a:outerShdw>
                </a:effectLst>
                <a:latin typeface="FZCSK--GBK1-0"/>
                <a:ea typeface="宋体" panose="02010600030101010101" pitchFamily="2" charset="-122"/>
              </a:rPr>
              <a:t>FUSHI TUAN YU YINGYONG</a:t>
            </a:r>
            <a:endParaRPr kumimoji="0" lang="zh-CN" altLang="en-US" sz="1200" b="1" i="0" u="none" strike="noStrike" kern="1200" cap="none" spc="0" normalizeH="0" baseline="0" noProof="0" dirty="0">
              <a:ln w="9525">
                <a:solidFill>
                  <a:srgbClr val="FFFFFF"/>
                </a:solidFill>
                <a:prstDash val="solid"/>
              </a:ln>
              <a:solidFill>
                <a:srgbClr val="000000"/>
              </a:solidFill>
              <a:effectLst>
                <a:outerShdw blurRad="12700" dist="38100" dir="2700000" algn="tl" rotWithShape="0">
                  <a:srgbClr val="FFFFFF">
                    <a:lumMod val="50000"/>
                  </a:srgbClr>
                </a:outerShdw>
              </a:effectLst>
              <a:uLnTx/>
              <a:uFillTx/>
              <a:latin typeface="Calibri" panose="020F0502020204030204" pitchFamily="34" charset="0"/>
              <a:ea typeface="宋体" panose="02010600030101010101" pitchFamily="2" charset="-122"/>
              <a:cs typeface="+mn-cs"/>
            </a:endParaRPr>
          </a:p>
        </p:txBody>
      </p:sp>
    </p:spTree>
    <p:custDataLst>
      <p:tags r:id="rId1"/>
    </p:custData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93187"/>
                                        </p:tgtEl>
                                        <p:attrNameLst>
                                          <p:attrName>style.visibility</p:attrName>
                                        </p:attrNameLst>
                                      </p:cBhvr>
                                      <p:to>
                                        <p:strVal val="visible"/>
                                      </p:to>
                                    </p:set>
                                    <p:anim calcmode="lin" valueType="num">
                                      <p:cBhvr>
                                        <p:cTn id="16" dur="1000" fill="hold"/>
                                        <p:tgtEl>
                                          <p:spTgt spid="93187"/>
                                        </p:tgtEl>
                                        <p:attrNameLst>
                                          <p:attrName>ppt_w</p:attrName>
                                        </p:attrNameLst>
                                      </p:cBhvr>
                                      <p:tavLst>
                                        <p:tav tm="0">
                                          <p:val>
                                            <p:strVal val="#ppt_w+.3"/>
                                          </p:val>
                                        </p:tav>
                                        <p:tav tm="100000">
                                          <p:val>
                                            <p:strVal val="#ppt_w"/>
                                          </p:val>
                                        </p:tav>
                                      </p:tavLst>
                                    </p:anim>
                                    <p:anim calcmode="lin" valueType="num">
                                      <p:cBhvr>
                                        <p:cTn id="17" dur="1000" fill="hold"/>
                                        <p:tgtEl>
                                          <p:spTgt spid="93187"/>
                                        </p:tgtEl>
                                        <p:attrNameLst>
                                          <p:attrName>ppt_h</p:attrName>
                                        </p:attrNameLst>
                                      </p:cBhvr>
                                      <p:tavLst>
                                        <p:tav tm="0">
                                          <p:val>
                                            <p:strVal val="#ppt_h"/>
                                          </p:val>
                                        </p:tav>
                                        <p:tav tm="100000">
                                          <p:val>
                                            <p:strVal val="#ppt_h"/>
                                          </p:val>
                                        </p:tav>
                                      </p:tavLst>
                                    </p:anim>
                                    <p:animEffect transition="in" filter="fade">
                                      <p:cBhvr>
                                        <p:cTn id="18" dur="1000"/>
                                        <p:tgtEl>
                                          <p:spTgt spid="93187"/>
                                        </p:tgtEl>
                                      </p:cBhvr>
                                    </p:animEffect>
                                  </p:childTnLst>
                                </p:cTn>
                              </p:par>
                            </p:childTnLst>
                          </p:cTn>
                        </p:par>
                        <p:par>
                          <p:cTn id="19" fill="hold">
                            <p:stCondLst>
                              <p:cond delay="2000"/>
                            </p:stCondLst>
                            <p:childTnLst>
                              <p:par>
                                <p:cTn id="20" presetID="41" presetClass="entr" presetSubtype="0" fill="hold"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par>
                          <p:cTn id="27" fill="hold">
                            <p:stCondLst>
                              <p:cond delay="280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800"/>
                            </p:stCondLst>
                            <p:childTnLst>
                              <p:par>
                                <p:cTn id="34" presetID="21"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800"/>
                                        <p:tgtEl>
                                          <p:spTgt spid="14"/>
                                        </p:tgtEl>
                                      </p:cBhvr>
                                    </p:animEffect>
                                  </p:childTnLst>
                                </p:cTn>
                              </p:par>
                            </p:childTnLst>
                          </p:cTn>
                        </p:par>
                        <p:par>
                          <p:cTn id="37" fill="hold">
                            <p:stCondLst>
                              <p:cond delay="4600"/>
                            </p:stCondLst>
                            <p:childTnLst>
                              <p:par>
                                <p:cTn id="38" presetID="10"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18D95-0D97-32BC-2B34-0613B9B1AFA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91855FE-D8CB-968B-6A99-4580EB8098D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C0DB0F5-948F-91EE-AA72-E938441EA38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7710B52-5F3C-2C84-5138-05FF1449322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0A901E9-8753-8C72-35A5-98562897764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832E609-2CEF-3117-A5A5-CE61456915FE}"/>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83846CF3-343D-F3D7-C36B-BF82BA4E47A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60F9346-126A-46D5-7C57-7C7F2BB1D91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A76A21B-BF05-AF44-D106-CE15BEA311AB}"/>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三阳开泰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因羊与阳谐音，羊，儒雅温和，温柔多情，自古便为与中国先民朝夕相处之伙伴，深受人们喜爱。三阳开泰表示</a:t>
            </a:r>
            <a:r>
              <a:rPr lang="zh-CN" altLang="en-US" sz="2000" dirty="0">
                <a:solidFill>
                  <a:srgbClr val="FF0000"/>
                </a:solidFill>
                <a:latin typeface="微软雅黑" panose="020B0503020204020204" pitchFamily="34" charset="-122"/>
                <a:ea typeface="微软雅黑" panose="020B0503020204020204" pitchFamily="34" charset="-122"/>
              </a:rPr>
              <a:t>大地回春、万象更新</a:t>
            </a:r>
            <a:r>
              <a:rPr lang="zh-CN" altLang="en-US" sz="2000" dirty="0">
                <a:solidFill>
                  <a:srgbClr val="000000"/>
                </a:solidFill>
                <a:latin typeface="微软雅黑" panose="020B0503020204020204" pitchFamily="34" charset="-122"/>
                <a:ea typeface="微软雅黑" panose="020B0503020204020204" pitchFamily="34" charset="-122"/>
              </a:rPr>
              <a:t>的意义，也是</a:t>
            </a:r>
            <a:r>
              <a:rPr lang="zh-CN" altLang="en-US" sz="2000" dirty="0">
                <a:solidFill>
                  <a:srgbClr val="FF0000"/>
                </a:solidFill>
                <a:latin typeface="微软雅黑" panose="020B0503020204020204" pitchFamily="34" charset="-122"/>
                <a:ea typeface="微软雅黑" panose="020B0503020204020204" pitchFamily="34" charset="-122"/>
              </a:rPr>
              <a:t>兴旺发达、诸事顺遂</a:t>
            </a:r>
            <a:r>
              <a:rPr lang="zh-CN" altLang="en-US" sz="2000" dirty="0">
                <a:solidFill>
                  <a:srgbClr val="000000"/>
                </a:solidFill>
                <a:latin typeface="微软雅黑" panose="020B0503020204020204" pitchFamily="34" charset="-122"/>
                <a:ea typeface="微软雅黑" panose="020B0503020204020204" pitchFamily="34" charset="-122"/>
              </a:rPr>
              <a:t>的称颂。</a:t>
            </a:r>
          </a:p>
        </p:txBody>
      </p:sp>
      <p:pic>
        <p:nvPicPr>
          <p:cNvPr id="4098" name="Picture 2">
            <a:extLst>
              <a:ext uri="{FF2B5EF4-FFF2-40B4-BE49-F238E27FC236}">
                <a16:creationId xmlns:a16="http://schemas.microsoft.com/office/drawing/2014/main" id="{98091EB9-9920-6215-E339-6F5C60D559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2032" y="2729447"/>
            <a:ext cx="3274980" cy="313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2869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1A024-6B77-5DBF-E28F-7D05573EFED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5975C62-644C-B49D-7B7E-AF6271BDB21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40CFB76-2791-0E6D-7830-A60CDD77982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3415DA3-784C-D884-3890-63AB67682ED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C0C5CF0-FE93-99EF-2C2D-8F6634ECB48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D90173E-7AD6-6274-C1C9-D2249940171B}"/>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7DCCD95A-AC1C-9C60-6383-9FBADD3F84F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6EF9CBF-4987-F876-3393-F77D6426095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6044F25-101E-F6E2-171A-D2A63861EEC9}"/>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5.</a:t>
            </a:r>
            <a:r>
              <a:rPr lang="zh-CN" altLang="en-US" sz="2000" b="1" dirty="0">
                <a:solidFill>
                  <a:srgbClr val="000000"/>
                </a:solidFill>
                <a:latin typeface="微软雅黑" panose="020B0503020204020204" pitchFamily="34" charset="-122"/>
                <a:ea typeface="微软雅黑" panose="020B0503020204020204" pitchFamily="34" charset="-122"/>
              </a:rPr>
              <a:t>喜上眉梢</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喜为喜鹊，眉为梅花。梅有报春花之称，又有</a:t>
            </a:r>
            <a:r>
              <a:rPr lang="zh-CN" altLang="en-US" sz="2000" dirty="0">
                <a:solidFill>
                  <a:srgbClr val="FF0000"/>
                </a:solidFill>
                <a:latin typeface="微软雅黑" panose="020B0503020204020204" pitchFamily="34" charset="-122"/>
                <a:ea typeface="微软雅黑" panose="020B0503020204020204" pitchFamily="34" charset="-122"/>
              </a:rPr>
              <a:t>吉祥喜庆</a:t>
            </a:r>
            <a:r>
              <a:rPr lang="zh-CN" altLang="en-US" sz="2000" dirty="0">
                <a:solidFill>
                  <a:srgbClr val="000000"/>
                </a:solidFill>
                <a:latin typeface="微软雅黑" panose="020B0503020204020204" pitchFamily="34" charset="-122"/>
                <a:ea typeface="微软雅黑" panose="020B0503020204020204" pitchFamily="34" charset="-122"/>
              </a:rPr>
              <a:t>的含意。喜鹊在梅枝上高鸣，寓意</a:t>
            </a:r>
            <a:r>
              <a:rPr lang="zh-CN" altLang="en-US" sz="2000" dirty="0">
                <a:solidFill>
                  <a:srgbClr val="FF0000"/>
                </a:solidFill>
                <a:latin typeface="微软雅黑" panose="020B0503020204020204" pitchFamily="34" charset="-122"/>
                <a:ea typeface="微软雅黑" panose="020B0503020204020204" pitchFamily="34" charset="-122"/>
              </a:rPr>
              <a:t>“喜报早春”“喜报春光”</a:t>
            </a:r>
            <a:r>
              <a:rPr lang="zh-CN" altLang="en-US" sz="2000" dirty="0">
                <a:solidFill>
                  <a:srgbClr val="000000"/>
                </a:solidFill>
                <a:latin typeface="微软雅黑" panose="020B0503020204020204" pitchFamily="34" charset="-122"/>
                <a:ea typeface="微软雅黑" panose="020B0503020204020204" pitchFamily="34" charset="-122"/>
              </a:rPr>
              <a:t>。</a:t>
            </a:r>
          </a:p>
        </p:txBody>
      </p:sp>
      <p:pic>
        <p:nvPicPr>
          <p:cNvPr id="10" name="图片 9">
            <a:extLst>
              <a:ext uri="{FF2B5EF4-FFF2-40B4-BE49-F238E27FC236}">
                <a16:creationId xmlns:a16="http://schemas.microsoft.com/office/drawing/2014/main" id="{5287F018-6308-5C76-A023-6DD85BF108A8}"/>
              </a:ext>
            </a:extLst>
          </p:cNvPr>
          <p:cNvPicPr>
            <a:picLocks noChangeAspect="1"/>
          </p:cNvPicPr>
          <p:nvPr/>
        </p:nvPicPr>
        <p:blipFill>
          <a:blip r:embed="rId5"/>
          <a:stretch>
            <a:fillRect/>
          </a:stretch>
        </p:blipFill>
        <p:spPr>
          <a:xfrm>
            <a:off x="2333555" y="2691348"/>
            <a:ext cx="7459993" cy="3413112"/>
          </a:xfrm>
          <a:prstGeom prst="rect">
            <a:avLst/>
          </a:prstGeom>
        </p:spPr>
      </p:pic>
    </p:spTree>
    <p:extLst>
      <p:ext uri="{BB962C8B-B14F-4D97-AF65-F5344CB8AC3E}">
        <p14:creationId xmlns:p14="http://schemas.microsoft.com/office/powerpoint/2010/main" val="2490506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6A88D-AB1A-F38D-062C-93004422321D}"/>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DA20827-133E-3713-3238-B89082F02D3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D317B93-0C20-1A20-6786-90B901BD263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905F7A0-A4E8-37B0-9F23-DAB83DC1C3A5}"/>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5DDEDD0-CA61-72F4-B0B7-6E76DC09584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69F32A6F-8DD9-CD9C-1E46-9FBE3E561D0E}"/>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A1969B51-FD99-9B93-5152-A996AC9D973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41DF82B-80FC-C366-8B55-2EF9599E5D5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AAEB284-E4B6-5B0A-0DE6-053A63D02881}"/>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6.</a:t>
            </a:r>
            <a:r>
              <a:rPr lang="zh-CN" altLang="en-US" sz="2000" b="1" dirty="0">
                <a:solidFill>
                  <a:srgbClr val="000000"/>
                </a:solidFill>
                <a:latin typeface="微软雅黑" panose="020B0503020204020204" pitchFamily="34" charset="-122"/>
                <a:ea typeface="微软雅黑" panose="020B0503020204020204" pitchFamily="34" charset="-122"/>
              </a:rPr>
              <a:t>福在眼前</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蝙蝠的蝠与福同音，因此民间常用蝙蝠象征福运。铜钱有孔，俗称“钱眼”，蝠与钱的组合为“福在眼前”，寓意</a:t>
            </a:r>
            <a:r>
              <a:rPr lang="zh-CN" altLang="en-US" sz="2000" dirty="0">
                <a:solidFill>
                  <a:srgbClr val="FF0000"/>
                </a:solidFill>
                <a:latin typeface="微软雅黑" panose="020B0503020204020204" pitchFamily="34" charset="-122"/>
                <a:ea typeface="微软雅黑" panose="020B0503020204020204" pitchFamily="34" charset="-122"/>
              </a:rPr>
              <a:t>幸福美满、健康长寿、家庭幸福、吉祥</a:t>
            </a:r>
            <a:r>
              <a:rPr lang="zh-CN" altLang="en-US" sz="2000" dirty="0">
                <a:solidFill>
                  <a:srgbClr val="000000"/>
                </a:solidFill>
                <a:latin typeface="微软雅黑" panose="020B0503020204020204" pitchFamily="34" charset="-122"/>
                <a:ea typeface="微软雅黑" panose="020B0503020204020204" pitchFamily="34" charset="-122"/>
              </a:rPr>
              <a:t>。</a:t>
            </a:r>
          </a:p>
        </p:txBody>
      </p:sp>
      <p:pic>
        <p:nvPicPr>
          <p:cNvPr id="5122" name="Picture 2">
            <a:extLst>
              <a:ext uri="{FF2B5EF4-FFF2-40B4-BE49-F238E27FC236}">
                <a16:creationId xmlns:a16="http://schemas.microsoft.com/office/drawing/2014/main" id="{29BF37A3-B4ED-4836-C18F-AFCF6F13B4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2053" y="2776506"/>
            <a:ext cx="3187894" cy="31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14773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6FD87-1348-0895-E7BC-C4252E1A4A0A}"/>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4135F61-6A99-9C2E-CA85-77D9AE592ED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4CA2139B-889E-8F0B-B81B-16A3DF173C2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44C393B-40EC-2474-8B2C-3B5F9055FD7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D764D7B-CE81-7448-F97F-0DF8797EA22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7131EFEC-BC21-F760-5803-E8B5125E88A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1BBCB398-FF53-4C3D-E131-BDD72B85629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5E8523FA-3C05-E4A2-2B59-77C1AF9CE58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5AC68B4-D6BF-C5EA-4FB5-78AE86C5F21E}"/>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7.</a:t>
            </a:r>
            <a:r>
              <a:rPr lang="zh-CN" altLang="en-US" sz="2000" b="1" dirty="0">
                <a:solidFill>
                  <a:srgbClr val="000000"/>
                </a:solidFill>
                <a:latin typeface="微软雅黑" panose="020B0503020204020204" pitchFamily="34" charset="-122"/>
                <a:ea typeface="微软雅黑" panose="020B0503020204020204" pitchFamily="34" charset="-122"/>
              </a:rPr>
              <a:t>蝶恋花</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蝴蝶被人们视为吉祥之物，蝴蝶本身喜欢和花卉为伴，又常</a:t>
            </a:r>
            <a:r>
              <a:rPr lang="zh-CN" altLang="en-US" sz="2000" dirty="0">
                <a:solidFill>
                  <a:srgbClr val="FF0000"/>
                </a:solidFill>
                <a:latin typeface="微软雅黑" panose="020B0503020204020204" pitchFamily="34" charset="-122"/>
                <a:ea typeface="微软雅黑" panose="020B0503020204020204" pitchFamily="34" charset="-122"/>
              </a:rPr>
              <a:t>寓意甜蜜的爱情和美满的婚姻</a:t>
            </a:r>
            <a:r>
              <a:rPr lang="zh-CN" altLang="en-US" sz="2000" dirty="0">
                <a:solidFill>
                  <a:srgbClr val="000000"/>
                </a:solidFill>
                <a:latin typeface="微软雅黑" panose="020B0503020204020204" pitchFamily="34" charset="-122"/>
                <a:ea typeface="微软雅黑" panose="020B0503020204020204" pitchFamily="34" charset="-122"/>
              </a:rPr>
              <a:t>。蝶恋花表达了人们追求美好生活的理想。</a:t>
            </a:r>
          </a:p>
        </p:txBody>
      </p:sp>
      <p:pic>
        <p:nvPicPr>
          <p:cNvPr id="6146" name="Picture 2">
            <a:extLst>
              <a:ext uri="{FF2B5EF4-FFF2-40B4-BE49-F238E27FC236}">
                <a16:creationId xmlns:a16="http://schemas.microsoft.com/office/drawing/2014/main" id="{685676B5-F63A-D60A-6120-97D1FC2490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1981" y="2736015"/>
            <a:ext cx="3348037" cy="3345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4649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8EC71-F74D-C423-CE9F-9ECF449AFE1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C90BAD98-5C01-69FE-B3AC-E16851218E4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4AA9AE2-0943-6A27-509C-810D12BC66F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874B82B-DCB3-91C5-99FF-F9BCAF413E4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05A3779-BA29-5F5E-0DE8-AA63AADB1E7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55945C6-E3E6-EE6D-8563-D9E9EE537580}"/>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D3986C9C-4D4B-703B-7D7B-CB6C13BF0E3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6F31B92-6584-9D59-ACCA-93AAA5BE80C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1A5516F-2591-1CDD-74F5-1D0C7CF31297}"/>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8.</a:t>
            </a:r>
            <a:r>
              <a:rPr lang="zh-CN" altLang="en-US" sz="2000" b="1" dirty="0">
                <a:solidFill>
                  <a:srgbClr val="000000"/>
                </a:solidFill>
                <a:latin typeface="微软雅黑" panose="020B0503020204020204" pitchFamily="34" charset="-122"/>
                <a:ea typeface="微软雅黑" panose="020B0503020204020204" pitchFamily="34" charset="-122"/>
              </a:rPr>
              <a:t>松鹤延年</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松，除象征长寿外，还作为</a:t>
            </a:r>
            <a:r>
              <a:rPr lang="zh-CN" altLang="en-US" sz="2000" dirty="0">
                <a:solidFill>
                  <a:srgbClr val="FF0000"/>
                </a:solidFill>
                <a:latin typeface="微软雅黑" panose="020B0503020204020204" pitchFamily="34" charset="-122"/>
                <a:ea typeface="微软雅黑" panose="020B0503020204020204" pitchFamily="34" charset="-122"/>
              </a:rPr>
              <a:t>有志、有节</a:t>
            </a:r>
            <a:r>
              <a:rPr lang="zh-CN" altLang="en-US" sz="2000" dirty="0">
                <a:solidFill>
                  <a:srgbClr val="000000"/>
                </a:solidFill>
                <a:latin typeface="微软雅黑" panose="020B0503020204020204" pitchFamily="34" charset="-122"/>
                <a:ea typeface="微软雅黑" panose="020B0503020204020204" pitchFamily="34" charset="-122"/>
              </a:rPr>
              <a:t>的象征。鹤，</a:t>
            </a:r>
            <a:r>
              <a:rPr lang="zh-CN" altLang="en-US" sz="2000" dirty="0">
                <a:solidFill>
                  <a:srgbClr val="FF0000"/>
                </a:solidFill>
                <a:latin typeface="微软雅黑" panose="020B0503020204020204" pitchFamily="34" charset="-122"/>
                <a:ea typeface="微软雅黑" panose="020B0503020204020204" pitchFamily="34" charset="-122"/>
              </a:rPr>
              <a:t>高美华贵</a:t>
            </a:r>
            <a:r>
              <a:rPr lang="zh-CN" altLang="en-US" sz="2000" dirty="0">
                <a:solidFill>
                  <a:srgbClr val="000000"/>
                </a:solidFill>
                <a:latin typeface="微软雅黑" panose="020B0503020204020204" pitchFamily="34" charset="-122"/>
                <a:ea typeface="微软雅黑" panose="020B0503020204020204" pitchFamily="34" charset="-122"/>
              </a:rPr>
              <a:t>，诗经中称鹤寿无量。同时，鹤有闲易之名，这更使仙鹤看起来有种不受拘束、安逸平静的感觉。</a:t>
            </a:r>
          </a:p>
        </p:txBody>
      </p:sp>
      <p:pic>
        <p:nvPicPr>
          <p:cNvPr id="7170" name="Picture 2">
            <a:extLst>
              <a:ext uri="{FF2B5EF4-FFF2-40B4-BE49-F238E27FC236}">
                <a16:creationId xmlns:a16="http://schemas.microsoft.com/office/drawing/2014/main" id="{FD810677-FBA4-294A-6C76-436C86E551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3863" y="2776506"/>
            <a:ext cx="3215886" cy="321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2942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8D113-8F95-7567-17E8-4C73706A28E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6F14348A-0600-7F2F-09A8-14AA32168B7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75E99E7-DC2C-FBAD-8F59-3E73CD28BBB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CCA2440-34E3-221B-3020-011E1BB50B5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5C15E66-927C-8B85-6A0C-9BBF6A1E1337}"/>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078A9B5-1524-FA42-9EAE-2AF48839822F}"/>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24B31BF1-CE29-32D4-E4C3-D02CABE9A5B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9A68DC7-FE2F-1A91-CCAE-388244DE44A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0CC1A69-D787-9BC2-0214-7B0A63C0C19D}"/>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9.</a:t>
            </a:r>
            <a:r>
              <a:rPr lang="zh-CN" altLang="en-US" sz="2000" b="1" dirty="0">
                <a:solidFill>
                  <a:srgbClr val="000000"/>
                </a:solidFill>
                <a:latin typeface="微软雅黑" panose="020B0503020204020204" pitchFamily="34" charset="-122"/>
                <a:ea typeface="微软雅黑" panose="020B0503020204020204" pitchFamily="34" charset="-122"/>
              </a:rPr>
              <a:t>岁寒三友</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松、竹、梅被人们称为岁寒三友，乃寓意做人要</a:t>
            </a:r>
            <a:r>
              <a:rPr lang="zh-CN" altLang="en-US" sz="2000" dirty="0">
                <a:solidFill>
                  <a:srgbClr val="FF0000"/>
                </a:solidFill>
                <a:latin typeface="微软雅黑" panose="020B0503020204020204" pitchFamily="34" charset="-122"/>
                <a:ea typeface="微软雅黑" panose="020B0503020204020204" pitchFamily="34" charset="-122"/>
              </a:rPr>
              <a:t>有品德、志节</a:t>
            </a:r>
            <a:r>
              <a:rPr lang="zh-CN" altLang="en-US" sz="2000" dirty="0">
                <a:solidFill>
                  <a:srgbClr val="000000"/>
                </a:solidFill>
                <a:latin typeface="微软雅黑" panose="020B0503020204020204" pitchFamily="34" charset="-122"/>
                <a:ea typeface="微软雅黑" panose="020B0503020204020204" pitchFamily="34" charset="-122"/>
              </a:rPr>
              <a:t>。</a:t>
            </a:r>
          </a:p>
        </p:txBody>
      </p:sp>
      <p:pic>
        <p:nvPicPr>
          <p:cNvPr id="8194" name="Picture 2">
            <a:extLst>
              <a:ext uri="{FF2B5EF4-FFF2-40B4-BE49-F238E27FC236}">
                <a16:creationId xmlns:a16="http://schemas.microsoft.com/office/drawing/2014/main" id="{C624B0DA-2997-AC22-7940-AB091717D5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81126" y="2455284"/>
            <a:ext cx="4229748" cy="3334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129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A0370-0169-37FA-D70D-0E2214415DF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E6988AC-E2C5-9CBF-FBEF-17BDE30BA18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41303D30-9D18-ECF2-9EF8-8B6476B2915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F72F22B-CB3E-696D-B59B-811F458DC91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0E7C21D-6BBC-7325-478A-0A09CE2551B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5739600-3592-3C88-C340-37B39FA6C7CE}"/>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109991F9-EAD8-077B-75BB-33DA14520D1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01DC9F7-B45F-C18F-F3AB-0C25AAE5359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BE59666-38A2-63BF-1258-A966B458FF64}"/>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10.</a:t>
            </a:r>
            <a:r>
              <a:rPr lang="zh-CN" altLang="en-US" sz="2000" b="1" dirty="0">
                <a:solidFill>
                  <a:srgbClr val="000000"/>
                </a:solidFill>
                <a:latin typeface="微软雅黑" panose="020B0503020204020204" pitchFamily="34" charset="-122"/>
                <a:ea typeface="微软雅黑" panose="020B0503020204020204" pitchFamily="34" charset="-122"/>
              </a:rPr>
              <a:t>玉堂富贵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玉堂富贵是指牡丹花、兰花、海棠花。牡丹乃富贵之花，比喻</a:t>
            </a:r>
            <a:r>
              <a:rPr lang="zh-CN" altLang="en-US" sz="2000" dirty="0">
                <a:solidFill>
                  <a:srgbClr val="FF0000"/>
                </a:solidFill>
                <a:latin typeface="微软雅黑" panose="020B0503020204020204" pitchFamily="34" charset="-122"/>
                <a:ea typeface="微软雅黑" panose="020B0503020204020204" pitchFamily="34" charset="-122"/>
              </a:rPr>
              <a:t>富贵</a:t>
            </a:r>
            <a:r>
              <a:rPr lang="zh-CN" altLang="en-US" sz="2000" dirty="0">
                <a:solidFill>
                  <a:srgbClr val="000000"/>
                </a:solidFill>
                <a:latin typeface="微软雅黑" panose="020B0503020204020204" pitchFamily="34" charset="-122"/>
                <a:ea typeface="微软雅黑" panose="020B0503020204020204" pitchFamily="34" charset="-122"/>
              </a:rPr>
              <a:t>。兰花给人以</a:t>
            </a:r>
            <a:r>
              <a:rPr lang="zh-CN" altLang="en-US" sz="2000" dirty="0">
                <a:solidFill>
                  <a:srgbClr val="FF0000"/>
                </a:solidFill>
                <a:latin typeface="微软雅黑" panose="020B0503020204020204" pitchFamily="34" charset="-122"/>
                <a:ea typeface="微软雅黑" panose="020B0503020204020204" pitchFamily="34" charset="-122"/>
              </a:rPr>
              <a:t>极高洁、清雅</a:t>
            </a:r>
            <a:r>
              <a:rPr lang="zh-CN" altLang="en-US" sz="2000" dirty="0">
                <a:solidFill>
                  <a:srgbClr val="000000"/>
                </a:solidFill>
                <a:latin typeface="微软雅黑" panose="020B0503020204020204" pitchFamily="34" charset="-122"/>
                <a:ea typeface="微软雅黑" panose="020B0503020204020204" pitchFamily="34" charset="-122"/>
              </a:rPr>
              <a:t>的优美形象。古今名人对它的评价极高，被喻为花中君子。海棠花寓意</a:t>
            </a:r>
            <a:r>
              <a:rPr lang="zh-CN" altLang="en-US" sz="2000" dirty="0">
                <a:solidFill>
                  <a:srgbClr val="FF0000"/>
                </a:solidFill>
                <a:latin typeface="微软雅黑" panose="020B0503020204020204" pitchFamily="34" charset="-122"/>
                <a:ea typeface="微软雅黑" panose="020B0503020204020204" pitchFamily="34" charset="-122"/>
              </a:rPr>
              <a:t>富贵</a:t>
            </a:r>
            <a:r>
              <a:rPr lang="zh-CN" altLang="en-US" sz="2000" dirty="0">
                <a:solidFill>
                  <a:srgbClr val="000000"/>
                </a:solidFill>
                <a:latin typeface="微软雅黑" panose="020B0503020204020204" pitchFamily="34" charset="-122"/>
                <a:ea typeface="微软雅黑" panose="020B0503020204020204" pitchFamily="34" charset="-122"/>
              </a:rPr>
              <a:t>，在</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诗经</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中，曾经提到过棠棣之花，就是用海棠来形容诸侯大夫家中女子的</a:t>
            </a:r>
            <a:r>
              <a:rPr lang="zh-CN" altLang="en-US" sz="2000" dirty="0">
                <a:solidFill>
                  <a:srgbClr val="FF0000"/>
                </a:solidFill>
                <a:latin typeface="微软雅黑" panose="020B0503020204020204" pitchFamily="34" charset="-122"/>
                <a:ea typeface="微软雅黑" panose="020B0503020204020204" pitchFamily="34" charset="-122"/>
              </a:rPr>
              <a:t>富贵雍容</a:t>
            </a:r>
            <a:r>
              <a:rPr lang="zh-CN" altLang="en-US" sz="2000" dirty="0">
                <a:solidFill>
                  <a:srgbClr val="000000"/>
                </a:solidFill>
                <a:latin typeface="微软雅黑" panose="020B0503020204020204" pitchFamily="34" charset="-122"/>
                <a:ea typeface="微软雅黑" panose="020B0503020204020204" pitchFamily="34" charset="-122"/>
              </a:rPr>
              <a:t>之姿态。</a:t>
            </a:r>
          </a:p>
        </p:txBody>
      </p:sp>
      <p:pic>
        <p:nvPicPr>
          <p:cNvPr id="9218" name="Picture 2">
            <a:extLst>
              <a:ext uri="{FF2B5EF4-FFF2-40B4-BE49-F238E27FC236}">
                <a16:creationId xmlns:a16="http://schemas.microsoft.com/office/drawing/2014/main" id="{0F59CB97-F803-2C54-3136-A54AA68DA6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3355" y="3238170"/>
            <a:ext cx="2865273" cy="2865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66143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F831D-DD78-9C1B-CCD6-9FFC6FA22C7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8143E92-4E76-A2EC-9DDD-B72F6C79D63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F0AB439-C6D3-3A62-FD67-0293AB65799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6F446946-D6E8-18EF-79C2-64DACB7F3D2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4F99886-1CA9-350A-9183-0979BA18CE8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294CD8E-EF39-02A6-DC8D-C093C6D69E2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D58A82CC-ED15-CB87-6C03-65FAB3C7829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0E9E0D6-3F47-D4FF-EA4A-0A824CC3636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B92E1D0-C0BA-EBA5-CFBF-3585F8B28D48}"/>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1.5.</a:t>
            </a:r>
            <a:r>
              <a:rPr lang="zh-CN" altLang="en-US" sz="2000" b="1" dirty="0">
                <a:solidFill>
                  <a:srgbClr val="000000"/>
                </a:solidFill>
                <a:latin typeface="微软雅黑" panose="020B0503020204020204" pitchFamily="34" charset="-122"/>
                <a:ea typeface="微软雅黑" panose="020B0503020204020204" pitchFamily="34" charset="-122"/>
              </a:rPr>
              <a:t>任务开展</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中国传统服饰图案有哪些主题类型？</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中国传统服饰图案中不同主题类型的纹样各自有何寓意？</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中国传统服饰中图案的排布形式有哪些？</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p>
        </p:txBody>
      </p:sp>
    </p:spTree>
    <p:extLst>
      <p:ext uri="{BB962C8B-B14F-4D97-AF65-F5344CB8AC3E}">
        <p14:creationId xmlns:p14="http://schemas.microsoft.com/office/powerpoint/2010/main" val="4262008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69A65-6F9E-7528-C9CB-92F2A90DF54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BCEFEFB-43BD-C9B0-BC38-C9EA3431473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060F60A-25FA-CECE-0A64-FA5DB80E68B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25034CF-2A5D-45F5-EF44-3D071FE22D1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F25A938-3147-26A4-1BCE-5DAAF81F2BB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67E3132-2A4A-E8A6-CD9B-7890CCF59F1E}"/>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中国传统服饰图案的整理与取舍</a:t>
            </a:r>
          </a:p>
        </p:txBody>
      </p:sp>
      <p:pic>
        <p:nvPicPr>
          <p:cNvPr id="6" name="图片 72">
            <a:extLst>
              <a:ext uri="{FF2B5EF4-FFF2-40B4-BE49-F238E27FC236}">
                <a16:creationId xmlns:a16="http://schemas.microsoft.com/office/drawing/2014/main" id="{A350BB7A-35C0-E648-71ED-590EF412EB7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59229B0-02C2-839E-9BCC-C39DBCEBA65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4A6F3C2-A24E-D8D8-73CB-72E0B3D35A67}"/>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运用之前任务中学习的方法，对收集的中国传统服饰图案进行整理与取舍。</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31E2E78A-E325-CA9F-CF67-C21254752B08}"/>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19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3FAB4-64EE-92FC-711C-4B921FE4E99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C8AE98E0-F9C3-48CB-D068-8B5D5BF1B38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7F14775B-64D9-2382-4C25-152929E2CF5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4F92C812-7E8B-2C2E-2D0E-52354E30AC9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604C28E-34C3-FED8-1A79-99CB56C4112C}"/>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E3ACC3D-2E1A-F54A-5A6A-E0A23895DC5F}"/>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中国传统服饰图案的整理与取舍</a:t>
            </a:r>
          </a:p>
        </p:txBody>
      </p:sp>
      <p:pic>
        <p:nvPicPr>
          <p:cNvPr id="6" name="图片 72">
            <a:extLst>
              <a:ext uri="{FF2B5EF4-FFF2-40B4-BE49-F238E27FC236}">
                <a16:creationId xmlns:a16="http://schemas.microsoft.com/office/drawing/2014/main" id="{B767BA73-A5A7-40DE-AD82-4636CFC4973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CAC8D88-2125-5756-D4C7-FE8542AC799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4C99B6C-4069-3D86-EBDC-4FEEC60871E9}"/>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）了解中国传统服饰图案的题材。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）掌握对中国传统服饰图案进行提取的方法。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能够运用绘画技巧对中国传统服饰图案进行临摹。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培养对传统图案的审美能力，提升创新设计能力。</a:t>
            </a:r>
          </a:p>
        </p:txBody>
      </p:sp>
      <p:pic>
        <p:nvPicPr>
          <p:cNvPr id="9" name="图片 3">
            <a:extLst>
              <a:ext uri="{FF2B5EF4-FFF2-40B4-BE49-F238E27FC236}">
                <a16:creationId xmlns:a16="http://schemas.microsoft.com/office/drawing/2014/main" id="{B9EAF1C7-4465-5810-5B95-ACFC0E38C77A}"/>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06548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943768" y="1598929"/>
            <a:ext cx="10056813" cy="2401078"/>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cxnSp>
        <p:nvCxnSpPr>
          <p:cNvPr id="26" name="直接连接符 25"/>
          <p:cNvCxnSpPr/>
          <p:nvPr/>
        </p:nvCxnSpPr>
        <p:spPr>
          <a:xfrm flipV="1">
            <a:off x="3384550" y="1598929"/>
            <a:ext cx="0" cy="240107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bwMode="auto">
          <a:xfrm>
            <a:off x="1305719" y="1707239"/>
            <a:ext cx="1438275" cy="1436687"/>
            <a:chOff x="5675204" y="407884"/>
            <a:chExt cx="1437120" cy="1437120"/>
          </a:xfrm>
        </p:grpSpPr>
        <p:sp>
          <p:nvSpPr>
            <p:cNvPr id="34" name="椭圆 33"/>
            <p:cNvSpPr/>
            <p:nvPr/>
          </p:nvSpPr>
          <p:spPr>
            <a:xfrm>
              <a:off x="5675204" y="407884"/>
              <a:ext cx="1437120" cy="1437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KSO_Shape"/>
            <p:cNvSpPr/>
            <p:nvPr/>
          </p:nvSpPr>
          <p:spPr bwMode="auto">
            <a:xfrm>
              <a:off x="5997207" y="865222"/>
              <a:ext cx="758216" cy="520857"/>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56632" y="2073171"/>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4365346" y="2117012"/>
            <a:ext cx="3877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模块  </a:t>
            </a:r>
            <a:r>
              <a:rPr lang="en-US" altLang="zh-CN" sz="3600" b="1" dirty="0">
                <a:solidFill>
                  <a:srgbClr val="FFFFFF"/>
                </a:solidFill>
                <a:latin typeface="微软雅黑" panose="020B0503020204020204" pitchFamily="34" charset="-122"/>
                <a:ea typeface="微软雅黑" panose="020B0503020204020204" pitchFamily="34" charset="-122"/>
              </a:rPr>
              <a:t>4</a:t>
            </a:r>
            <a:endParaRPr lang="en-US" altLang="zh-CN" sz="36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bg1"/>
                </a:solidFill>
                <a:latin typeface="微软雅黑" panose="020B0503020204020204" pitchFamily="34" charset="-122"/>
                <a:ea typeface="微软雅黑" panose="020B0503020204020204" pitchFamily="34" charset="-122"/>
              </a:rPr>
              <a:t>传统服饰图案设计</a:t>
            </a:r>
          </a:p>
        </p:txBody>
      </p:sp>
      <p:sp>
        <p:nvSpPr>
          <p:cNvPr id="8" name="文本框 7"/>
          <p:cNvSpPr txBox="1"/>
          <p:nvPr/>
        </p:nvSpPr>
        <p:spPr>
          <a:xfrm>
            <a:off x="1051248" y="4074989"/>
            <a:ext cx="6362141" cy="1135054"/>
          </a:xfrm>
          <a:prstGeom prst="rect">
            <a:avLst/>
          </a:prstGeom>
          <a:noFill/>
        </p:spPr>
        <p:txBody>
          <a:bodyPr wrap="square">
            <a:spAutoFit/>
          </a:bodyPr>
          <a:lstStyle/>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8 </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中国传统服饰图案设计</a:t>
            </a:r>
          </a:p>
          <a:p>
            <a:pPr marL="342900" indent="-342900">
              <a:lnSpc>
                <a:spcPct val="150000"/>
              </a:lnSpc>
              <a:buClr>
                <a:srgbClr val="3E6A81"/>
              </a:buClr>
              <a:buFont typeface="Wingdings" panose="05000000000000000000" pitchFamily="2" charset="2"/>
              <a:buChar char="l"/>
            </a:pP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项目</a:t>
            </a:r>
            <a:r>
              <a:rPr lang="en-US" altLang="zh-CN" sz="2400" b="1" dirty="0">
                <a:solidFill>
                  <a:schemeClr val="bg2">
                    <a:lumMod val="25000"/>
                  </a:schemeClr>
                </a:solidFill>
                <a:latin typeface="微软雅黑" panose="020B0503020204020204" pitchFamily="34" charset="-122"/>
                <a:ea typeface="微软雅黑" panose="020B0503020204020204" pitchFamily="34" charset="-122"/>
              </a:rPr>
              <a:t>9 </a:t>
            </a:r>
            <a:r>
              <a:rPr lang="zh-CN" altLang="en-US" sz="2400" b="1" dirty="0">
                <a:solidFill>
                  <a:schemeClr val="bg2">
                    <a:lumMod val="25000"/>
                  </a:schemeClr>
                </a:solidFill>
                <a:latin typeface="微软雅黑" panose="020B0503020204020204" pitchFamily="34" charset="-122"/>
                <a:ea typeface="微软雅黑" panose="020B0503020204020204" pitchFamily="34" charset="-122"/>
              </a:rPr>
              <a:t>欧洲传统服饰图案设计</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fade">
                                      <p:cBhvr>
                                        <p:cTn id="7" dur="1000"/>
                                        <p:tgtEl>
                                          <p:spTgt spid="96258"/>
                                        </p:tgtEl>
                                      </p:cBhvr>
                                    </p:animEffect>
                                    <p:anim calcmode="lin" valueType="num">
                                      <p:cBhvr>
                                        <p:cTn id="8" dur="1000" fill="hold"/>
                                        <p:tgtEl>
                                          <p:spTgt spid="96258"/>
                                        </p:tgtEl>
                                        <p:attrNameLst>
                                          <p:attrName>ppt_x</p:attrName>
                                        </p:attrNameLst>
                                      </p:cBhvr>
                                      <p:tavLst>
                                        <p:tav tm="0">
                                          <p:val>
                                            <p:strVal val="#ppt_x"/>
                                          </p:val>
                                        </p:tav>
                                        <p:tav tm="100000">
                                          <p:val>
                                            <p:strVal val="#ppt_x"/>
                                          </p:val>
                                        </p:tav>
                                      </p:tavLst>
                                    </p:anim>
                                    <p:anim calcmode="lin" valueType="num">
                                      <p:cBhvr>
                                        <p:cTn id="9" dur="1000" fill="hold"/>
                                        <p:tgtEl>
                                          <p:spTgt spid="962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Horizontal)">
                                      <p:cBhvr>
                                        <p:cTn id="13" dur="500"/>
                                        <p:tgtEl>
                                          <p:spTgt spid="24"/>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right)">
                                      <p:cBhvr>
                                        <p:cTn id="27" dur="500"/>
                                        <p:tgtEl>
                                          <p:spTgt spid="4"/>
                                        </p:tgtEl>
                                      </p:cBhvr>
                                    </p:animEffect>
                                  </p:childTnLst>
                                </p:cTn>
                              </p:par>
                            </p:childTnLst>
                          </p:cTn>
                        </p:par>
                        <p:par>
                          <p:cTn id="28" fill="hold">
                            <p:stCondLst>
                              <p:cond delay="3000"/>
                            </p:stCondLst>
                            <p:childTnLst>
                              <p:par>
                                <p:cTn id="29" presetID="17" presetClass="entr" presetSubtype="10" fill="hold" nodeType="afterEffect">
                                  <p:stCondLst>
                                    <p:cond delay="0"/>
                                  </p:stCondLst>
                                  <p:childTnLst>
                                    <p:set>
                                      <p:cBhvr>
                                        <p:cTn id="30" dur="1" fill="hold">
                                          <p:stCondLst>
                                            <p:cond delay="0"/>
                                          </p:stCondLst>
                                        </p:cTn>
                                        <p:tgtEl>
                                          <p:spTgt spid="96269"/>
                                        </p:tgtEl>
                                        <p:attrNameLst>
                                          <p:attrName>style.visibility</p:attrName>
                                        </p:attrNameLst>
                                      </p:cBhvr>
                                      <p:to>
                                        <p:strVal val="visible"/>
                                      </p:to>
                                    </p:set>
                                    <p:anim calcmode="lin" valueType="num">
                                      <p:cBhvr>
                                        <p:cTn id="31" dur="500" fill="hold"/>
                                        <p:tgtEl>
                                          <p:spTgt spid="96269"/>
                                        </p:tgtEl>
                                        <p:attrNameLst>
                                          <p:attrName>ppt_w</p:attrName>
                                        </p:attrNameLst>
                                      </p:cBhvr>
                                      <p:tavLst>
                                        <p:tav tm="0">
                                          <p:val>
                                            <p:fltVal val="0"/>
                                          </p:val>
                                        </p:tav>
                                        <p:tav tm="100000">
                                          <p:val>
                                            <p:strVal val="#ppt_w"/>
                                          </p:val>
                                        </p:tav>
                                      </p:tavLst>
                                    </p:anim>
                                    <p:anim calcmode="lin" valueType="num">
                                      <p:cBhvr>
                                        <p:cTn id="32" dur="500" fill="hold"/>
                                        <p:tgtEl>
                                          <p:spTgt spid="96269"/>
                                        </p:tgtEl>
                                        <p:attrNameLst>
                                          <p:attrName>ppt_h</p:attrName>
                                        </p:attrNameLst>
                                      </p:cBhvr>
                                      <p:tavLst>
                                        <p:tav tm="0">
                                          <p:val>
                                            <p:strVal val="#ppt_h"/>
                                          </p:val>
                                        </p:tav>
                                        <p:tav tm="100000">
                                          <p:val>
                                            <p:strVal val="#ppt_h"/>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C18C0-F3C0-1DAF-9B78-FFCD2EDE494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10A0FFB-4B1E-9A0C-DB72-ABADF5C9656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EB966B9-62A2-1CCF-73A8-82413BCAB7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1D8F2D3-46EF-55A8-FD9C-AA5F8566CEC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E658DF9-CE07-5019-3E4F-B51A21E09C4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A5DBF66-F4B5-9037-A950-FB700BA75D1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中国传统服饰图案的整理与取舍</a:t>
            </a:r>
          </a:p>
        </p:txBody>
      </p:sp>
      <p:pic>
        <p:nvPicPr>
          <p:cNvPr id="6" name="图片 72">
            <a:extLst>
              <a:ext uri="{FF2B5EF4-FFF2-40B4-BE49-F238E27FC236}">
                <a16:creationId xmlns:a16="http://schemas.microsoft.com/office/drawing/2014/main" id="{A6A48F7D-EC51-2902-7FDE-3685F97DF64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9CB316B-EEA7-0C29-4D5B-E7BCF9FC152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70688E9-0434-C524-8E5B-9759953243C2}"/>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了解中国传统服饰图案的题材、构图、寓意。</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对中国传统服饰图案进行整理与取舍。</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20E5C626-50F7-E9D1-02A6-872C9149D44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2384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7B38E-4424-AA0A-FD79-A2D757591051}"/>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9A4A862-CA6B-478B-20C0-5EB01CAD5531}"/>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7FF54E2D-61DE-7FF9-E2E7-3BD8D94902D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0C63EA3-C732-1F06-0BE0-7646BD3B2DC0}"/>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135DEE3-B85F-C33B-EEEF-762440D5572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98905B1-0196-BBBA-E8D6-54A6E5265E8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中国传统服饰图案的整理与取舍</a:t>
            </a:r>
          </a:p>
        </p:txBody>
      </p:sp>
      <p:pic>
        <p:nvPicPr>
          <p:cNvPr id="6" name="图片 72">
            <a:extLst>
              <a:ext uri="{FF2B5EF4-FFF2-40B4-BE49-F238E27FC236}">
                <a16:creationId xmlns:a16="http://schemas.microsoft.com/office/drawing/2014/main" id="{512014F3-51AC-40A3-1F0E-B7CF5123388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E635EFD-B8D9-6A97-5BFA-598415FF6D3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CA32722-AE66-D851-AC8D-06F0533F6DC1}"/>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中国传统服饰图案题材广泛，构图形式多样、寓意丰富深刻，在对传统服饰图案的设计创新过程中，要进行一些适当的整理和取舍，留下具有代表性、最具表现力的部分，也需要学生充分理解传统服饰图案的文化内涵和艺术特点。</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中国传统服饰图案应用最多的是</a:t>
            </a:r>
            <a:r>
              <a:rPr lang="zh-CN" altLang="en-US" sz="2000" dirty="0">
                <a:solidFill>
                  <a:srgbClr val="FF0000"/>
                </a:solidFill>
                <a:latin typeface="微软雅黑" panose="020B0503020204020204" pitchFamily="34" charset="-122"/>
                <a:ea typeface="微软雅黑" panose="020B0503020204020204" pitchFamily="34" charset="-122"/>
              </a:rPr>
              <a:t>植物纹样、动物纹样和几何形纹样</a:t>
            </a:r>
            <a:r>
              <a:rPr lang="zh-CN" altLang="en-US" sz="2000" dirty="0">
                <a:solidFill>
                  <a:srgbClr val="000000"/>
                </a:solidFill>
                <a:latin typeface="微软雅黑" panose="020B0503020204020204" pitchFamily="34" charset="-122"/>
                <a:ea typeface="微软雅黑" panose="020B0503020204020204" pitchFamily="34" charset="-122"/>
              </a:rPr>
              <a:t>（包括变体文字等），有</a:t>
            </a:r>
            <a:r>
              <a:rPr lang="zh-CN" altLang="en-US" sz="2000" dirty="0">
                <a:solidFill>
                  <a:srgbClr val="FF0000"/>
                </a:solidFill>
                <a:latin typeface="微软雅黑" panose="020B0503020204020204" pitchFamily="34" charset="-122"/>
                <a:ea typeface="微软雅黑" panose="020B0503020204020204" pitchFamily="34" charset="-122"/>
              </a:rPr>
              <a:t>写实、写意、变形</a:t>
            </a:r>
            <a:r>
              <a:rPr lang="zh-CN" altLang="en-US" sz="2000" dirty="0">
                <a:solidFill>
                  <a:srgbClr val="000000"/>
                </a:solidFill>
                <a:latin typeface="微软雅黑" panose="020B0503020204020204" pitchFamily="34" charset="-122"/>
                <a:ea typeface="微软雅黑" panose="020B0503020204020204" pitchFamily="34" charset="-122"/>
              </a:rPr>
              <a:t>等表现手法。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对传统服饰图案的设计不仅题材要新颖、艺术要灵活变化，还要结合织物的结构特点、织造工艺和织物用途等因素进行考量，同时要考虑到不同纹样的寓意与人们及当下大众心理上的需求，强调</a:t>
            </a:r>
            <a:r>
              <a:rPr lang="zh-CN" altLang="en-US" sz="2000" dirty="0">
                <a:solidFill>
                  <a:srgbClr val="FF0000"/>
                </a:solidFill>
                <a:latin typeface="微软雅黑" panose="020B0503020204020204" pitchFamily="34" charset="-122"/>
                <a:ea typeface="微软雅黑" panose="020B0503020204020204" pitchFamily="34" charset="-122"/>
              </a:rPr>
              <a:t>思想观念上的统一和谐</a:t>
            </a:r>
            <a:r>
              <a:rPr lang="zh-CN" altLang="en-US" sz="2000" dirty="0">
                <a:solidFill>
                  <a:srgbClr val="00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077315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69920-44C7-90F7-F4E0-C8ECC4B8A03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D95F877-C52F-C797-3D2C-1A5E8E908B2D}"/>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E63C9E4-1B83-E9EC-D4E6-9AE1E26EB1C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1DD2648-6B8C-A2B8-EB97-3EA4EF0372B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CC943AF9-165D-100D-37FE-EB12728520F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0C393C4-C6C9-C57C-B9E1-2F86BC3A9D8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中国传统服饰图案的整理与取舍</a:t>
            </a:r>
          </a:p>
        </p:txBody>
      </p:sp>
      <p:pic>
        <p:nvPicPr>
          <p:cNvPr id="6" name="图片 72">
            <a:extLst>
              <a:ext uri="{FF2B5EF4-FFF2-40B4-BE49-F238E27FC236}">
                <a16:creationId xmlns:a16="http://schemas.microsoft.com/office/drawing/2014/main" id="{C214A0C4-3CD2-F6BD-8D62-ED168954813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E16CF31-8969-9D99-E4B3-97A0948FD06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022845C-8736-507B-E611-3F183C05C032}"/>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在中国传统服饰图案中哪些图案具有现代服饰设计中的应用价值？</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在中国传统服饰图案中哪些部分可以保留？</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中国传统服饰图案中的寓意如何通过新的设计得到体现？</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8114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81EE3-BF85-A79F-7B5C-78EEC7C1FC0A}"/>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E54AFA5-DE88-42DD-098C-14E14972D70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8FE99C0-26E9-260F-9C95-3831CC4DE5A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9EE2FA1-C873-91C0-16F9-758652DE299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96520E7-15E9-D376-F332-32CDC852899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9BA9376-15A3-0EE7-A52A-DE9708475C71}"/>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中国传统服饰图案变形设计</a:t>
            </a:r>
          </a:p>
        </p:txBody>
      </p:sp>
      <p:pic>
        <p:nvPicPr>
          <p:cNvPr id="6" name="图片 72">
            <a:extLst>
              <a:ext uri="{FF2B5EF4-FFF2-40B4-BE49-F238E27FC236}">
                <a16:creationId xmlns:a16="http://schemas.microsoft.com/office/drawing/2014/main" id="{043E2F6C-24A6-D40C-C4C7-B1D4E30FCF3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40FD54A-191D-9E86-7A26-4C334E82D95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EB92427-2071-23D0-CB9B-0E10B28B0E33}"/>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运用之前任务中学习的方法，对整理出的中国传统服饰图案进行变形设计。</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76A5F726-18EE-2AC8-22E9-F9E6902365D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15866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FAC1A-DE14-F0A4-899D-91FD54BBDEDD}"/>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D214B217-6A2A-4C49-1E66-EFE2F4B31D2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52613FC-DC94-340D-A4A7-B88FCD85E12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5469AF4-A851-2DED-EC99-5B73A5620EC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596DBB8-9659-2783-83CB-01148F78CA4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D976C86-20E2-5979-FC2B-06F3EBC3E49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中国传统服饰图案变形设计</a:t>
            </a:r>
          </a:p>
        </p:txBody>
      </p:sp>
      <p:pic>
        <p:nvPicPr>
          <p:cNvPr id="6" name="图片 72">
            <a:extLst>
              <a:ext uri="{FF2B5EF4-FFF2-40B4-BE49-F238E27FC236}">
                <a16:creationId xmlns:a16="http://schemas.microsoft.com/office/drawing/2014/main" id="{6E3388FB-9CFE-B97D-26B4-9A21E7A884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8584DE6-AA11-FB6A-9C3F-EF6438506C2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052B21B-CFE0-26F2-5615-67855FA034D3}"/>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掌握对中国传统纹样进行提取、整理、归纳、推导等系统性方法。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能够运用图案整理的方法和要点，对传统纹样进行提取、整理、归纳、推导等。</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有效拓展思维与认知，使学生对传统纹样熟稔于心，真正做到学以致用、用有所成。</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22996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E76E9-BBE2-6ADC-E7BB-F06585BECC5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930B532-A165-D787-27DC-6F078428030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11B8F20-E3CF-A6EB-167B-5B0DB384092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8F44792-2F15-C44B-0334-A3436503028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86366D4-B112-C435-9007-717065C5E35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B4BCC60-07EC-FD49-C774-84073BEAD5A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中国传统服饰图案变形设计</a:t>
            </a:r>
          </a:p>
        </p:txBody>
      </p:sp>
      <p:pic>
        <p:nvPicPr>
          <p:cNvPr id="6" name="图片 72">
            <a:extLst>
              <a:ext uri="{FF2B5EF4-FFF2-40B4-BE49-F238E27FC236}">
                <a16:creationId xmlns:a16="http://schemas.microsoft.com/office/drawing/2014/main" id="{8BC0C1DE-F65B-545D-C52A-8E5F3073960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46581A6-E227-B415-97ED-15C7375FD4F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FFCB5DE-B459-0E01-E7B8-222436716E31}"/>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从构成形式对图案进行分类。</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具备“举一反三”“推陈出新”的能力。</a:t>
            </a:r>
          </a:p>
        </p:txBody>
      </p:sp>
      <p:pic>
        <p:nvPicPr>
          <p:cNvPr id="9" name="图片 3">
            <a:extLst>
              <a:ext uri="{FF2B5EF4-FFF2-40B4-BE49-F238E27FC236}">
                <a16:creationId xmlns:a16="http://schemas.microsoft.com/office/drawing/2014/main" id="{7C4A950A-6928-4D58-806A-0F9A2A8E6601}"/>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07928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0E069-69CB-72B7-F00B-939FEEFE8494}"/>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B19D16C-0D08-392C-19D7-3360BAAC77C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9EC344A-6129-4B70-509A-2578D8564B6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7A6C5D8-C499-00DE-9BC6-B8013CBBD0D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097BDF0-4ABF-4332-6A65-32B541591ED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5417DB14-7637-CB8E-B3AF-82A79C104D3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中国传统服饰图案变形设计</a:t>
            </a:r>
          </a:p>
        </p:txBody>
      </p:sp>
      <p:pic>
        <p:nvPicPr>
          <p:cNvPr id="6" name="图片 72">
            <a:extLst>
              <a:ext uri="{FF2B5EF4-FFF2-40B4-BE49-F238E27FC236}">
                <a16:creationId xmlns:a16="http://schemas.microsoft.com/office/drawing/2014/main" id="{110B6219-58F8-90EA-6BA3-20E0F89EC67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4C5174C-3A48-D0B5-CCE9-8CF4D03D120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0A362FE-AEA6-85FC-15A9-86A18BFB37CF}"/>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万字纹又称“卍”字纹，根据</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辞海</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解释：“古代的一种符咒、护符或宗教标志，通常被认为是太阳或火的象征。”</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作为中国传统的吉祥纹样，万字纹被赋予了</a:t>
            </a:r>
            <a:r>
              <a:rPr lang="zh-CN" altLang="en-US" sz="2000" dirty="0">
                <a:solidFill>
                  <a:srgbClr val="FF0000"/>
                </a:solidFill>
                <a:latin typeface="微软雅黑" panose="020B0503020204020204" pitchFamily="34" charset="-122"/>
                <a:ea typeface="微软雅黑" panose="020B0503020204020204" pitchFamily="34" charset="-122"/>
              </a:rPr>
              <a:t>“吉祥”“万福”“万寿”</a:t>
            </a:r>
            <a:r>
              <a:rPr lang="zh-CN" altLang="en-US" sz="2000" dirty="0">
                <a:solidFill>
                  <a:srgbClr val="000000"/>
                </a:solidFill>
                <a:latin typeface="微软雅黑" panose="020B0503020204020204" pitchFamily="34" charset="-122"/>
                <a:ea typeface="微软雅黑" panose="020B0503020204020204" pitchFamily="34" charset="-122"/>
              </a:rPr>
              <a:t>等美好寓意，万字纹从明代起被广泛地使用在纺织品上。纺织品上常见的万字纹有独立纹样、二方连续纹样和四方连续纹样。</a:t>
            </a:r>
          </a:p>
        </p:txBody>
      </p:sp>
      <p:pic>
        <p:nvPicPr>
          <p:cNvPr id="10242" name="Picture 2">
            <a:extLst>
              <a:ext uri="{FF2B5EF4-FFF2-40B4-BE49-F238E27FC236}">
                <a16:creationId xmlns:a16="http://schemas.microsoft.com/office/drawing/2014/main" id="{0A593340-3674-2438-7EC2-880605B8C09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31901" y="3988077"/>
            <a:ext cx="200342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a:extLst>
              <a:ext uri="{FF2B5EF4-FFF2-40B4-BE49-F238E27FC236}">
                <a16:creationId xmlns:a16="http://schemas.microsoft.com/office/drawing/2014/main" id="{1FF31DD3-8337-7CA8-7A26-F10608F6C80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79054" y="3988077"/>
            <a:ext cx="2376488" cy="200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950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42C4D-9077-0E44-AAC5-50A7EAC6D38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BCC0A47-A865-2E1E-4882-BAA57D2871D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20356FB-B9E8-582E-C33A-BE5D353BD57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25636B2-8493-8111-86B1-4D820921D03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FE3910F-5E3D-2FB7-9C1A-04AB3C77DD3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7F7C626-E977-8A19-F428-E88E931365FB}"/>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中国传统服饰图案变形设计</a:t>
            </a:r>
          </a:p>
        </p:txBody>
      </p:sp>
      <p:pic>
        <p:nvPicPr>
          <p:cNvPr id="6" name="图片 72">
            <a:extLst>
              <a:ext uri="{FF2B5EF4-FFF2-40B4-BE49-F238E27FC236}">
                <a16:creationId xmlns:a16="http://schemas.microsoft.com/office/drawing/2014/main" id="{BDD9005C-2B5C-AD6C-A78F-6E0182144D6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AD84F83-005D-2389-5467-D53D8F87CA0D}"/>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FE89185-852C-87DB-A04E-C54E58937646}"/>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中国传统服饰图案可以进行有规律的变化吗？</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在遵从形式美法则下，中国传统服饰图案如何进行变化设计？</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收集的中国传统服饰图案，通过整理与取舍后有哪些适合利用形式美法则进行图案变形设计？</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09750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1DCC1-A901-A8B7-5B70-FC903F60A4F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C904E54C-4DB5-6431-AF4C-3EC0C522C44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07F751B-775D-C596-7A78-DE21FE700C6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A8AC376-6390-AE89-E946-F1B773260E2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CC6D82A-78A1-2631-2479-75CB1371000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7ADB2D2-E993-9DF6-F6EE-748E7D8D1CDF}"/>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中国传统服饰图案创作设计</a:t>
            </a:r>
          </a:p>
        </p:txBody>
      </p:sp>
      <p:pic>
        <p:nvPicPr>
          <p:cNvPr id="6" name="图片 72">
            <a:extLst>
              <a:ext uri="{FF2B5EF4-FFF2-40B4-BE49-F238E27FC236}">
                <a16:creationId xmlns:a16="http://schemas.microsoft.com/office/drawing/2014/main" id="{4938D32C-10B4-FA60-6FE0-961BFC0E2AD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3AD2BCA-ABE5-71B6-7A76-DA4103413CC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704F8BCD-8701-245F-998B-0AA1501A0B42}"/>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运用之前任务中学习的方法，结合具体服装案例，对中国传统服饰图案进行创作设计。</a:t>
            </a:r>
          </a:p>
        </p:txBody>
      </p:sp>
      <p:pic>
        <p:nvPicPr>
          <p:cNvPr id="9" name="图片 3">
            <a:extLst>
              <a:ext uri="{FF2B5EF4-FFF2-40B4-BE49-F238E27FC236}">
                <a16:creationId xmlns:a16="http://schemas.microsoft.com/office/drawing/2014/main" id="{074DF9C6-3CC0-FB46-A570-C775108CF2DA}"/>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33521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D1011-5CFA-CC46-BC8E-464180AF381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DB49E7B-66D2-0319-7C48-624025CEB5C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36DA03C8-D90C-31BE-AAD5-CB4C75B3953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5246199-A855-B601-0A0F-2162018FA45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0FA0AFCA-6F6E-65B0-AE9B-A1EF9DBA5F7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EFFFDA0-A901-6BAF-4DAE-E664D00B0F74}"/>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中国传统服饰图案创作设计</a:t>
            </a:r>
          </a:p>
        </p:txBody>
      </p:sp>
      <p:pic>
        <p:nvPicPr>
          <p:cNvPr id="6" name="图片 72">
            <a:extLst>
              <a:ext uri="{FF2B5EF4-FFF2-40B4-BE49-F238E27FC236}">
                <a16:creationId xmlns:a16="http://schemas.microsoft.com/office/drawing/2014/main" id="{2331D754-1485-3316-7297-7FA8B8F3F48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16AD764-0F7F-638F-09C6-D8D484C667D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0A6366A-7799-179A-D0C5-AFD6433DC9E1}"/>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）了解中国传统服饰图案的应用方法。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）理解中国传统服饰图案的文化寓意与美学特点。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能够掌握中国传统服饰图案的设计技巧与设计原则。</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）提升对中国传统服饰图案的创新意识。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）培养善沟通、能协作、高标准、重创意的专业素质。</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71041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68810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8 </a:t>
            </a:r>
            <a:r>
              <a:rPr lang="zh-CN" altLang="en-US" sz="3600" b="1" dirty="0">
                <a:solidFill>
                  <a:srgbClr val="FFFFFF"/>
                </a:solidFill>
                <a:latin typeface="微软雅黑" panose="020B0503020204020204" pitchFamily="34" charset="-122"/>
                <a:ea typeface="微软雅黑" panose="020B0503020204020204" pitchFamily="34" charset="-122"/>
              </a:rPr>
              <a:t>中国传统服饰图案设计</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18A6F-850B-E49A-3358-9B14E919F39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5097378-BF98-13E1-E6E9-1353CE672EF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09BDB71F-F906-DE45-0A97-66BAC466250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4B2AA98-9274-C375-8769-C093ACC7720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5090808-2403-1DA9-299D-3A2624ADE10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8F55210-EAEF-0FC5-8494-720D9652733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中国传统服饰图案创作设计</a:t>
            </a:r>
          </a:p>
        </p:txBody>
      </p:sp>
      <p:pic>
        <p:nvPicPr>
          <p:cNvPr id="6" name="图片 72">
            <a:extLst>
              <a:ext uri="{FF2B5EF4-FFF2-40B4-BE49-F238E27FC236}">
                <a16:creationId xmlns:a16="http://schemas.microsoft.com/office/drawing/2014/main" id="{50AF9EA8-7AE8-5D37-863E-093BBD9BDA4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EA60D18-DB28-C5C5-4919-169272234C7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CE4267F-0E7E-97FA-C104-16A4570A8A41}"/>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对传统服饰图案的应用。</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具备对传统服饰图案“举一反三”“推陈出新”的能力。</a:t>
            </a:r>
          </a:p>
        </p:txBody>
      </p:sp>
      <p:pic>
        <p:nvPicPr>
          <p:cNvPr id="9" name="图片 3">
            <a:extLst>
              <a:ext uri="{FF2B5EF4-FFF2-40B4-BE49-F238E27FC236}">
                <a16:creationId xmlns:a16="http://schemas.microsoft.com/office/drawing/2014/main" id="{86681ACB-5DF4-A62C-2DFA-ACEE6D51B5B4}"/>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97002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5079D3-B2C5-6385-9929-B1F42A8556FA}"/>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C9C232CD-44C8-8DC9-EF6D-2C5C4656382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3D84585-1CA5-5415-6724-D5567D0823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058BD2A-8A26-4F71-C4E9-3D944AC71A55}"/>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826DB25-6768-D3A3-A6DA-F4BF2578CB3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17D9FB7-E652-6091-9981-361C68881FA0}"/>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中国传统服饰图案创作设计</a:t>
            </a:r>
          </a:p>
        </p:txBody>
      </p:sp>
      <p:pic>
        <p:nvPicPr>
          <p:cNvPr id="6" name="图片 72">
            <a:extLst>
              <a:ext uri="{FF2B5EF4-FFF2-40B4-BE49-F238E27FC236}">
                <a16:creationId xmlns:a16="http://schemas.microsoft.com/office/drawing/2014/main" id="{BF577ED2-B4EB-47B8-CAFE-1BD6647F391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859C77FC-EAB9-60EF-3070-13DABE083B2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734B58B-2DA5-0B35-48A7-5261DD691139}"/>
              </a:ext>
            </a:extLst>
          </p:cNvPr>
          <p:cNvSpPr txBox="1"/>
          <p:nvPr/>
        </p:nvSpPr>
        <p:spPr>
          <a:xfrm>
            <a:off x="908828" y="1268394"/>
            <a:ext cx="10309449"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龙纹在服饰设计中的运用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对于服装设计师来说，要想将中国风元素融入服装设计，本身需要具备</a:t>
            </a:r>
            <a:r>
              <a:rPr lang="zh-CN" altLang="en-US" sz="2000" dirty="0">
                <a:solidFill>
                  <a:srgbClr val="FF0000"/>
                </a:solidFill>
                <a:latin typeface="微软雅黑" panose="020B0503020204020204" pitchFamily="34" charset="-122"/>
                <a:ea typeface="微软雅黑" panose="020B0503020204020204" pitchFamily="34" charset="-122"/>
              </a:rPr>
              <a:t>深厚的传统文化底蕴</a:t>
            </a:r>
            <a:r>
              <a:rPr lang="zh-CN" altLang="en-US" sz="2000" dirty="0">
                <a:solidFill>
                  <a:srgbClr val="000000"/>
                </a:solidFill>
                <a:latin typeface="微软雅黑" panose="020B0503020204020204" pitchFamily="34" charset="-122"/>
                <a:ea typeface="微软雅黑" panose="020B0503020204020204" pitchFamily="34" charset="-122"/>
              </a:rPr>
              <a:t>，同时具备将其转变为服装元素设计语言的能力。</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龙是中国古代传说中的动物，古人认为龙是最高的祥瑞，是至尊至贵的代表。龙纹在近几年的德赖斯</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范诺顿秀场中非常活跃。</a:t>
            </a:r>
          </a:p>
        </p:txBody>
      </p:sp>
      <p:pic>
        <p:nvPicPr>
          <p:cNvPr id="11266" name="Picture 2">
            <a:extLst>
              <a:ext uri="{FF2B5EF4-FFF2-40B4-BE49-F238E27FC236}">
                <a16:creationId xmlns:a16="http://schemas.microsoft.com/office/drawing/2014/main" id="{25CDD8FB-64BE-D78F-7758-9FF3DC2CF20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35646" y="3740439"/>
            <a:ext cx="1586593" cy="2380638"/>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a:extLst>
              <a:ext uri="{FF2B5EF4-FFF2-40B4-BE49-F238E27FC236}">
                <a16:creationId xmlns:a16="http://schemas.microsoft.com/office/drawing/2014/main" id="{0FE99760-5C12-64C5-4A69-4591DEB2901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33407" y="3740439"/>
            <a:ext cx="1604127" cy="2380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60782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541E7-8AEC-9AE8-8F4A-8092C7F92A54}"/>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CF8A86CB-1453-EA6A-648A-EB1210E879B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9A15852-CC9F-FA8D-B245-CAEB85B8624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D6A60EC-5B63-13FC-CFF7-AB44EA395B5D}"/>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A6D13FF-FE2F-608C-9D86-48B2317A85A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FEF57AB-5FD0-6E84-11F2-10222B6A885B}"/>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中国传统服饰图案创作设计</a:t>
            </a:r>
          </a:p>
        </p:txBody>
      </p:sp>
      <p:pic>
        <p:nvPicPr>
          <p:cNvPr id="6" name="图片 72">
            <a:extLst>
              <a:ext uri="{FF2B5EF4-FFF2-40B4-BE49-F238E27FC236}">
                <a16:creationId xmlns:a16="http://schemas.microsoft.com/office/drawing/2014/main" id="{14870F1D-B04B-6A74-158F-0666467607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FD9576B-FFD7-7C8B-43A1-AB6B6B7641C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A86D355-9A08-0DD1-2818-D6D44DFB0E31}"/>
              </a:ext>
            </a:extLst>
          </p:cNvPr>
          <p:cNvSpPr txBox="1"/>
          <p:nvPr/>
        </p:nvSpPr>
        <p:spPr>
          <a:xfrm>
            <a:off x="908828" y="1268394"/>
            <a:ext cx="7264787"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云纹在服饰设计中的运用</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Dries Van Noten </a:t>
            </a:r>
            <a:r>
              <a:rPr lang="zh-CN" altLang="en-US" sz="2000" dirty="0">
                <a:solidFill>
                  <a:srgbClr val="000000"/>
                </a:solidFill>
                <a:latin typeface="微软雅黑" panose="020B0503020204020204" pitchFamily="34" charset="-122"/>
                <a:ea typeface="微软雅黑" panose="020B0503020204020204" pitchFamily="34" charset="-122"/>
              </a:rPr>
              <a:t>秋冬系列中，既将云纹运用在现代服装细节设计上，又将云纹作为主打图案花色，采用块面分割、拼接、二方连续纹样及极简造型表现在服装的图案上，用轻盈的面料传达出利落的质感，创造出了浪漫的华丽衣裳，诠释了现代感装扮。</a:t>
            </a:r>
            <a:endParaRPr lang="en-US" altLang="zh-CN" sz="200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虽然</a:t>
            </a:r>
            <a:r>
              <a:rPr lang="en-US" altLang="zh-CN" sz="2000" dirty="0">
                <a:solidFill>
                  <a:srgbClr val="000000"/>
                </a:solidFill>
                <a:latin typeface="微软雅黑" panose="020B0503020204020204" pitchFamily="34" charset="-122"/>
                <a:ea typeface="微软雅黑" panose="020B0503020204020204" pitchFamily="34" charset="-122"/>
              </a:rPr>
              <a:t>Dries Van Noten</a:t>
            </a:r>
            <a:r>
              <a:rPr lang="zh-CN" altLang="en-US" sz="2000" dirty="0">
                <a:solidFill>
                  <a:srgbClr val="000000"/>
                </a:solidFill>
                <a:latin typeface="微软雅黑" panose="020B0503020204020204" pitchFamily="34" charset="-122"/>
                <a:ea typeface="微软雅黑" panose="020B0503020204020204" pitchFamily="34" charset="-122"/>
              </a:rPr>
              <a:t>设计元素是来自东方，但线条的走向还是带着浓重的现代气息。东方文化的精髓却有着西方理念的廓形，展现出了不同的效果。</a:t>
            </a:r>
          </a:p>
        </p:txBody>
      </p:sp>
      <p:pic>
        <p:nvPicPr>
          <p:cNvPr id="12290" name="Picture 2">
            <a:extLst>
              <a:ext uri="{FF2B5EF4-FFF2-40B4-BE49-F238E27FC236}">
                <a16:creationId xmlns:a16="http://schemas.microsoft.com/office/drawing/2014/main" id="{D0078119-FA09-8F99-9827-2D12BDAE38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06882" y="1711707"/>
            <a:ext cx="2618921" cy="3962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5091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AA3A4-D411-7994-2EE7-218BCE2D5B7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CDA38FA-6C23-782E-591A-B1A2D5A79F81}"/>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CB781EE-B703-08E4-086E-FD32D8C1569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9EC7D35-C799-746B-9F05-3BF2892B8C0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7A41812-3BE7-0153-2F4A-DE1FF8A6564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6363095-6262-8F4F-BA9E-99406B67A6A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中国传统服饰图案创作设计</a:t>
            </a:r>
          </a:p>
        </p:txBody>
      </p:sp>
      <p:pic>
        <p:nvPicPr>
          <p:cNvPr id="6" name="图片 72">
            <a:extLst>
              <a:ext uri="{FF2B5EF4-FFF2-40B4-BE49-F238E27FC236}">
                <a16:creationId xmlns:a16="http://schemas.microsoft.com/office/drawing/2014/main" id="{03E4CC4D-5700-B04F-C66B-EE8A585150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7C7B146-499B-EA5F-1085-43A2B01C38E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C4EFC1A-73D9-AE21-B95D-2D3BE96F3175}"/>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中国传统服饰图案元素运用方法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）图案和工艺手段相结合。</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）结构和重组图案的形式。</a:t>
            </a:r>
          </a:p>
        </p:txBody>
      </p:sp>
      <p:pic>
        <p:nvPicPr>
          <p:cNvPr id="13314" name="Picture 2">
            <a:extLst>
              <a:ext uri="{FF2B5EF4-FFF2-40B4-BE49-F238E27FC236}">
                <a16:creationId xmlns:a16="http://schemas.microsoft.com/office/drawing/2014/main" id="{3172F302-C8C7-4F41-9F36-D86E224F2F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8274" y="2729447"/>
            <a:ext cx="2193532" cy="3293227"/>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a:extLst>
              <a:ext uri="{FF2B5EF4-FFF2-40B4-BE49-F238E27FC236}">
                <a16:creationId xmlns:a16="http://schemas.microsoft.com/office/drawing/2014/main" id="{76FEF300-C769-93BE-5E13-9258114A03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2750932"/>
            <a:ext cx="2166185" cy="3271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8324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86306-2066-5D6B-4463-EF7EAEE7362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1D77585-E7C0-D8BD-65C0-A8E162EF9F5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DB3AACA-D38B-64A0-D1B1-72BDD65C035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0402177-BF4B-FF63-7695-25576330AC4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57C2CC3B-730B-932D-72BA-CC2271C9B88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159079C-0131-07ED-81FB-9B02E5A8ABB3}"/>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中国传统服饰图案创作设计</a:t>
            </a:r>
          </a:p>
        </p:txBody>
      </p:sp>
      <p:pic>
        <p:nvPicPr>
          <p:cNvPr id="6" name="图片 72">
            <a:extLst>
              <a:ext uri="{FF2B5EF4-FFF2-40B4-BE49-F238E27FC236}">
                <a16:creationId xmlns:a16="http://schemas.microsoft.com/office/drawing/2014/main" id="{C9BFBB05-2D25-40CB-083F-E98417E7223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B5B83AF-2E95-03B8-9742-B15DE41BB31E}"/>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DCF702A4-0DBC-8F78-F99F-FAA40038ACDE}"/>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适合现代服饰产品设计的传统服饰图案有哪些？</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中国传统服饰图案在设计中的应用有哪些特点？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根据所学的服饰图案设计知识，你会运用什么样的形式对传统服饰图案进行绘制？</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4494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grpSp>
        <p:nvGrpSpPr>
          <p:cNvPr id="96258" name="组合 42"/>
          <p:cNvGrpSpPr/>
          <p:nvPr/>
        </p:nvGrpSpPr>
        <p:grpSpPr bwMode="auto">
          <a:xfrm>
            <a:off x="420688" y="-242462"/>
            <a:ext cx="2408973" cy="2203501"/>
            <a:chOff x="420688" y="71543"/>
            <a:chExt cx="2408973" cy="2203620"/>
          </a:xfrm>
        </p:grpSpPr>
        <p:pic>
          <p:nvPicPr>
            <p:cNvPr id="96274"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688" y="71543"/>
              <a:ext cx="2038350" cy="22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图片 3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904463" y="287526"/>
              <a:ext cx="925198" cy="9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矩形 23"/>
          <p:cNvSpPr/>
          <p:nvPr/>
        </p:nvSpPr>
        <p:spPr>
          <a:xfrm>
            <a:off x="760256" y="1734484"/>
            <a:ext cx="10056813" cy="2203501"/>
          </a:xfrm>
          <a:prstGeom prst="rect">
            <a:avLst/>
          </a:prstGeom>
          <a:solidFill>
            <a:srgbClr val="3E6A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0070C0"/>
              </a:solidFill>
            </a:endParaRPr>
          </a:p>
        </p:txBody>
      </p:sp>
      <p:pic>
        <p:nvPicPr>
          <p:cNvPr id="96269" name="图片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82054" y="2008038"/>
            <a:ext cx="250507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1"/>
          <p:cNvSpPr txBox="1">
            <a:spLocks noChangeArrowheads="1"/>
          </p:cNvSpPr>
          <p:nvPr/>
        </p:nvSpPr>
        <p:spPr bwMode="auto">
          <a:xfrm>
            <a:off x="2319753" y="2203498"/>
            <a:ext cx="7570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22847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b="1" dirty="0">
                <a:solidFill>
                  <a:srgbClr val="FFFFFF"/>
                </a:solidFill>
                <a:latin typeface="微软雅黑" panose="020B0503020204020204" pitchFamily="34" charset="-122"/>
                <a:ea typeface="微软雅黑" panose="020B0503020204020204" pitchFamily="34" charset="-122"/>
              </a:rPr>
              <a:t>项目</a:t>
            </a:r>
            <a:r>
              <a:rPr lang="en-US" altLang="zh-CN" sz="3600" b="1" dirty="0">
                <a:solidFill>
                  <a:srgbClr val="FFFFFF"/>
                </a:solidFill>
                <a:latin typeface="微软雅黑" panose="020B0503020204020204" pitchFamily="34" charset="-122"/>
                <a:ea typeface="微软雅黑" panose="020B0503020204020204" pitchFamily="34" charset="-122"/>
              </a:rPr>
              <a:t>9 </a:t>
            </a:r>
            <a:r>
              <a:rPr lang="zh-CN" altLang="en-US" sz="3600" b="1" dirty="0">
                <a:solidFill>
                  <a:srgbClr val="FFFFFF"/>
                </a:solidFill>
                <a:latin typeface="微软雅黑" panose="020B0503020204020204" pitchFamily="34" charset="-122"/>
                <a:ea typeface="微软雅黑" panose="020B0503020204020204" pitchFamily="34" charset="-122"/>
              </a:rPr>
              <a:t>欧洲传统服饰图案设计</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6258"/>
                                        </p:tgtEl>
                                        <p:attrNameLst>
                                          <p:attrName>style.visibility</p:attrName>
                                        </p:attrNameLst>
                                      </p:cBhvr>
                                      <p:to>
                                        <p:strVal val="visible"/>
                                      </p:to>
                                    </p:set>
                                    <p:animEffect transition="in" filter="fade">
                                      <p:cBhvr>
                                        <p:cTn id="11" dur="1000"/>
                                        <p:tgtEl>
                                          <p:spTgt spid="96258"/>
                                        </p:tgtEl>
                                      </p:cBhvr>
                                    </p:animEffect>
                                    <p:anim calcmode="lin" valueType="num">
                                      <p:cBhvr>
                                        <p:cTn id="12" dur="1000" fill="hold"/>
                                        <p:tgtEl>
                                          <p:spTgt spid="96258"/>
                                        </p:tgtEl>
                                        <p:attrNameLst>
                                          <p:attrName>ppt_x</p:attrName>
                                        </p:attrNameLst>
                                      </p:cBhvr>
                                      <p:tavLst>
                                        <p:tav tm="0">
                                          <p:val>
                                            <p:strVal val="#ppt_x"/>
                                          </p:val>
                                        </p:tav>
                                        <p:tav tm="100000">
                                          <p:val>
                                            <p:strVal val="#ppt_x"/>
                                          </p:val>
                                        </p:tav>
                                      </p:tavLst>
                                    </p:anim>
                                    <p:anim calcmode="lin" valueType="num">
                                      <p:cBhvr>
                                        <p:cTn id="13" dur="1000" fill="hold"/>
                                        <p:tgtEl>
                                          <p:spTgt spid="9625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7" presetClass="entr" presetSubtype="10" fill="hold" nodeType="afterEffect">
                                  <p:stCondLst>
                                    <p:cond delay="0"/>
                                  </p:stCondLst>
                                  <p:childTnLst>
                                    <p:set>
                                      <p:cBhvr>
                                        <p:cTn id="16" dur="1" fill="hold">
                                          <p:stCondLst>
                                            <p:cond delay="0"/>
                                          </p:stCondLst>
                                        </p:cTn>
                                        <p:tgtEl>
                                          <p:spTgt spid="96269"/>
                                        </p:tgtEl>
                                        <p:attrNameLst>
                                          <p:attrName>style.visibility</p:attrName>
                                        </p:attrNameLst>
                                      </p:cBhvr>
                                      <p:to>
                                        <p:strVal val="visible"/>
                                      </p:to>
                                    </p:set>
                                    <p:anim calcmode="lin" valueType="num">
                                      <p:cBhvr>
                                        <p:cTn id="17" dur="500" fill="hold"/>
                                        <p:tgtEl>
                                          <p:spTgt spid="96269"/>
                                        </p:tgtEl>
                                        <p:attrNameLst>
                                          <p:attrName>ppt_w</p:attrName>
                                        </p:attrNameLst>
                                      </p:cBhvr>
                                      <p:tavLst>
                                        <p:tav tm="0">
                                          <p:val>
                                            <p:fltVal val="0"/>
                                          </p:val>
                                        </p:tav>
                                        <p:tav tm="100000">
                                          <p:val>
                                            <p:strVal val="#ppt_w"/>
                                          </p:val>
                                        </p:tav>
                                      </p:tavLst>
                                    </p:anim>
                                    <p:anim calcmode="lin" valueType="num">
                                      <p:cBhvr>
                                        <p:cTn id="18" dur="500" fill="hold"/>
                                        <p:tgtEl>
                                          <p:spTgt spid="96269"/>
                                        </p:tgtEl>
                                        <p:attrNameLst>
                                          <p:attrName>ppt_h</p:attrName>
                                        </p:attrNameLst>
                                      </p:cBhvr>
                                      <p:tavLst>
                                        <p:tav tm="0">
                                          <p:val>
                                            <p:strVal val="#ppt_h"/>
                                          </p:val>
                                        </p:tav>
                                        <p:tav tm="100000">
                                          <p:val>
                                            <p:strVal val="#ppt_h"/>
                                          </p:val>
                                        </p:tav>
                                      </p:tavLst>
                                    </p:anim>
                                  </p:childTnLst>
                                </p:cTn>
                              </p:par>
                            </p:childTnLst>
                          </p:cTn>
                        </p:par>
                        <p:par>
                          <p:cTn id="19" fill="hold">
                            <p:stCondLst>
                              <p:cond delay="2000"/>
                            </p:stCondLst>
                            <p:childTnLst>
                              <p:par>
                                <p:cTn id="20" presetID="12" presetClass="entr" presetSubtype="8" fill="hold" grpId="1"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9DC1C-2A3C-8C06-A926-210CDF46972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E52DF78-7F57-88BA-A51B-ABD629A1497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B6BA206-C3C7-23D3-0F06-A07C4ADB12E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FDCA691-9DC4-3E97-02C7-4B3C1F9FCF9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5F9E0465-EDB0-2FE2-9875-1C2FF19EA9A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CCAB96F-1178-DB33-5A08-043B3092A6E4}"/>
              </a:ext>
            </a:extLst>
          </p:cNvPr>
          <p:cNvSpPr txBox="1">
            <a:spLocks noChangeArrowheads="1"/>
          </p:cNvSpPr>
          <p:nvPr/>
        </p:nvSpPr>
        <p:spPr bwMode="auto">
          <a:xfrm>
            <a:off x="1801494" y="492760"/>
            <a:ext cx="78090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欧洲传统服饰图案素材收集</a:t>
            </a:r>
          </a:p>
        </p:txBody>
      </p:sp>
      <p:pic>
        <p:nvPicPr>
          <p:cNvPr id="6" name="图片 72">
            <a:extLst>
              <a:ext uri="{FF2B5EF4-FFF2-40B4-BE49-F238E27FC236}">
                <a16:creationId xmlns:a16="http://schemas.microsoft.com/office/drawing/2014/main" id="{31860978-8045-B38E-0F7C-C80694A57F3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102E638-C9F5-3D95-A850-9087B35075F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14D134A-F826-47F4-4F4A-49C62756AD88}"/>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通过对欧洲历史中的典型服饰图案进行收集，了解欧洲传统服饰图案的收集方法。理解欧洲传统服饰图案的审美特点，掌握欧洲传统服饰图案的造型特征。</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CBA6EBC8-CC9C-0BFF-9B79-212F9F6BC544}"/>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14262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F90DF-2A67-4D5A-4045-C4E437DA83A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D1C6DF5-3A7D-3D58-9784-18CDC11924B2}"/>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FE79484-98BC-8413-768D-DD9A063AE47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4F210A7-D1F1-ACDC-7796-CF70531054C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F75951B-5C3E-4061-C1D9-9D146147834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E499AD6-D72A-14CC-70F0-EBAD515D8BF1}"/>
              </a:ext>
            </a:extLst>
          </p:cNvPr>
          <p:cNvSpPr txBox="1">
            <a:spLocks noChangeArrowheads="1"/>
          </p:cNvSpPr>
          <p:nvPr/>
        </p:nvSpPr>
        <p:spPr bwMode="auto">
          <a:xfrm>
            <a:off x="1801494" y="492760"/>
            <a:ext cx="80049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欧洲传统服饰图案素材收集</a:t>
            </a:r>
          </a:p>
        </p:txBody>
      </p:sp>
      <p:pic>
        <p:nvPicPr>
          <p:cNvPr id="6" name="图片 72">
            <a:extLst>
              <a:ext uri="{FF2B5EF4-FFF2-40B4-BE49-F238E27FC236}">
                <a16:creationId xmlns:a16="http://schemas.microsoft.com/office/drawing/2014/main" id="{D7CC45F5-79A9-34E5-C05A-722D9500C72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566E9C5-927A-51AA-0B89-E47A1A53400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E58C8DC7-68B8-9F0D-24B2-087C768FACA8}"/>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了解欧洲传统服饰图案的文化内涵。</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能够掌握欧洲传统服饰图案的收集方法。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培养专心细致、精益求精的工匠精神，提升对服饰图案的鉴赏能力。</a:t>
            </a:r>
          </a:p>
        </p:txBody>
      </p:sp>
      <p:pic>
        <p:nvPicPr>
          <p:cNvPr id="9" name="图片 3">
            <a:extLst>
              <a:ext uri="{FF2B5EF4-FFF2-40B4-BE49-F238E27FC236}">
                <a16:creationId xmlns:a16="http://schemas.microsoft.com/office/drawing/2014/main" id="{81B65FE6-71ED-025F-B78B-AB19422C4A7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5485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46A50-7B62-489F-AF1E-CC998A92000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0253E087-06CD-AD74-561B-6E3217D48B4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2F97CDA-91F0-7F0C-9F69-93A58C317E0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2789A3D-752F-ED23-E981-CD74C01D9B8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1B4E910-E4B2-0DAC-C25A-A9FB4424B20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4953300-ED14-B7B0-CAA9-3083C8F15C39}"/>
              </a:ext>
            </a:extLst>
          </p:cNvPr>
          <p:cNvSpPr txBox="1">
            <a:spLocks noChangeArrowheads="1"/>
          </p:cNvSpPr>
          <p:nvPr/>
        </p:nvSpPr>
        <p:spPr bwMode="auto">
          <a:xfrm>
            <a:off x="1801494" y="492760"/>
            <a:ext cx="7715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欧洲传统服饰图案素材收集</a:t>
            </a:r>
          </a:p>
        </p:txBody>
      </p:sp>
      <p:pic>
        <p:nvPicPr>
          <p:cNvPr id="6" name="图片 72">
            <a:extLst>
              <a:ext uri="{FF2B5EF4-FFF2-40B4-BE49-F238E27FC236}">
                <a16:creationId xmlns:a16="http://schemas.microsoft.com/office/drawing/2014/main" id="{7415E328-0582-57B4-AD41-37ACA858EF9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6FD4F04-73DC-A192-8257-20A1E653011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75E73D2-81D6-5031-661B-27285126913F}"/>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对欧洲传统服饰图案的广泛收集能力。</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结合欧洲传统服饰图案的文化内涵，在设计作品中进行创新应用。</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48F631E6-ADEF-0D33-5AA5-C89883DB65D3}"/>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98191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695B1-C4F2-D069-03F0-43CA925178FB}"/>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F0378CF0-E580-0064-BC02-3FE8D201737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BFE0D1B-2014-E9A5-9DED-BFAB1135378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3269695-105C-D8D6-39C7-FA66B16E271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A70C9CF-5B0B-4792-BED9-36E7E59882A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E1C3C44-1B18-8516-312A-7C9BFF631624}"/>
              </a:ext>
            </a:extLst>
          </p:cNvPr>
          <p:cNvSpPr txBox="1">
            <a:spLocks noChangeArrowheads="1"/>
          </p:cNvSpPr>
          <p:nvPr/>
        </p:nvSpPr>
        <p:spPr bwMode="auto">
          <a:xfrm>
            <a:off x="1801494" y="492760"/>
            <a:ext cx="81169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欧洲传统服饰图案素材收集</a:t>
            </a:r>
          </a:p>
        </p:txBody>
      </p:sp>
      <p:pic>
        <p:nvPicPr>
          <p:cNvPr id="6" name="图片 72">
            <a:extLst>
              <a:ext uri="{FF2B5EF4-FFF2-40B4-BE49-F238E27FC236}">
                <a16:creationId xmlns:a16="http://schemas.microsoft.com/office/drawing/2014/main" id="{0CA4B941-90FA-AE47-B702-BB8E6939868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4AB3663-0AA4-2E73-2569-0BDC60C2FB63}"/>
              </a:ext>
            </a:extLst>
          </p:cNvPr>
          <p:cNvSpPr txBox="1"/>
          <p:nvPr/>
        </p:nvSpPr>
        <p:spPr>
          <a:xfrm>
            <a:off x="908828" y="4599011"/>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BAD99E6D-83FF-0594-EA98-6C00B41E95AB}"/>
              </a:ext>
            </a:extLst>
          </p:cNvPr>
          <p:cNvSpPr txBox="1"/>
          <p:nvPr/>
        </p:nvSpPr>
        <p:spPr>
          <a:xfrm>
            <a:off x="908828" y="1268394"/>
            <a:ext cx="7227245" cy="280794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文艺复兴时期服饰纹样</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文艺复兴时期的服装基本摆脱了中世纪哥特式时期服装紧张、尖锐、生硬的造型，从而转向一种</a:t>
            </a:r>
            <a:r>
              <a:rPr lang="zh-CN" altLang="en-US" sz="2000" dirty="0">
                <a:solidFill>
                  <a:srgbClr val="FF0000"/>
                </a:solidFill>
                <a:latin typeface="微软雅黑" panose="020B0503020204020204" pitchFamily="34" charset="-122"/>
                <a:ea typeface="微软雅黑" panose="020B0503020204020204" pitchFamily="34" charset="-122"/>
              </a:rPr>
              <a:t>明朗、优雅</a:t>
            </a:r>
            <a:r>
              <a:rPr lang="zh-CN" altLang="en-US" sz="2000" dirty="0">
                <a:solidFill>
                  <a:srgbClr val="000000"/>
                </a:solidFill>
                <a:latin typeface="微软雅黑" panose="020B0503020204020204" pitchFamily="34" charset="-122"/>
                <a:ea typeface="微软雅黑" panose="020B0503020204020204" pitchFamily="34" charset="-122"/>
              </a:rPr>
              <a:t>的细长风格，并延续至</a:t>
            </a:r>
            <a:r>
              <a:rPr lang="en-US" altLang="zh-CN" sz="2000" dirty="0">
                <a:solidFill>
                  <a:srgbClr val="000000"/>
                </a:solidFill>
                <a:latin typeface="微软雅黑" panose="020B0503020204020204" pitchFamily="34" charset="-122"/>
                <a:ea typeface="微软雅黑" panose="020B0503020204020204" pitchFamily="34" charset="-122"/>
              </a:rPr>
              <a:t>15</a:t>
            </a:r>
            <a:r>
              <a:rPr lang="zh-CN" altLang="en-US" sz="2000" dirty="0">
                <a:solidFill>
                  <a:srgbClr val="000000"/>
                </a:solidFill>
                <a:latin typeface="微软雅黑" panose="020B0503020204020204" pitchFamily="34" charset="-122"/>
                <a:ea typeface="微软雅黑" panose="020B0503020204020204" pitchFamily="34" charset="-122"/>
              </a:rPr>
              <a:t>世纪中期。当时其商业贸易和纺织生产十分发达，也因如此，织锦和金丝绒面料逐渐流行于各国贵族阶层。</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14338" name="Picture 2">
            <a:extLst>
              <a:ext uri="{FF2B5EF4-FFF2-40B4-BE49-F238E27FC236}">
                <a16:creationId xmlns:a16="http://schemas.microsoft.com/office/drawing/2014/main" id="{3B258E3A-EE15-F93E-C624-F3545EF4399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4204" y="1439047"/>
            <a:ext cx="2679409" cy="4360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78389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1.1.</a:t>
            </a:r>
            <a:r>
              <a:rPr lang="zh-CN" altLang="en-US" sz="2000" b="1" dirty="0">
                <a:solidFill>
                  <a:srgbClr val="000000"/>
                </a:solidFill>
                <a:latin typeface="微软雅黑" panose="020B0503020204020204" pitchFamily="34" charset="-122"/>
                <a:ea typeface="微软雅黑" panose="020B0503020204020204" pitchFamily="34" charset="-122"/>
              </a:rPr>
              <a:t>任务描述</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了解中国传统服饰图案的收集方法，根据服饰图案的主题进行分类，为后期图案的设计与运用做好准备工作。</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ACAD6980-4C7A-87B6-2657-0361DAD4C1A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B6325-9A41-C2D6-FD8C-7587B3978D4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C9346BC-8E81-FD83-9E92-9310B13560A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1B4B666-3F8B-FE35-1849-825064AE913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2F94957-20B1-1408-A870-A73E50EF849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40690F5-3F02-C4A9-4FEA-0A1F71EE9FE4}"/>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FE1C8C40-8228-00B7-B849-DC1B23FAFC29}"/>
              </a:ext>
            </a:extLst>
          </p:cNvPr>
          <p:cNvSpPr txBox="1">
            <a:spLocks noChangeArrowheads="1"/>
          </p:cNvSpPr>
          <p:nvPr/>
        </p:nvSpPr>
        <p:spPr bwMode="auto">
          <a:xfrm>
            <a:off x="1801494" y="492760"/>
            <a:ext cx="81169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欧洲传统服饰图案素材收集</a:t>
            </a:r>
          </a:p>
        </p:txBody>
      </p:sp>
      <p:pic>
        <p:nvPicPr>
          <p:cNvPr id="6" name="图片 72">
            <a:extLst>
              <a:ext uri="{FF2B5EF4-FFF2-40B4-BE49-F238E27FC236}">
                <a16:creationId xmlns:a16="http://schemas.microsoft.com/office/drawing/2014/main" id="{7C97F593-666D-4F1C-CC9D-6FEC7243432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F33354D-7448-F61B-7AE8-21B0F3AFC7D3}"/>
              </a:ext>
            </a:extLst>
          </p:cNvPr>
          <p:cNvSpPr txBox="1"/>
          <p:nvPr/>
        </p:nvSpPr>
        <p:spPr>
          <a:xfrm>
            <a:off x="908828" y="4599011"/>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5D3D054-7B2F-3EB0-BE77-99459D5E42F2}"/>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佩斯利花纹图</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佩斯利花纹跨越数千年时光存续至今，承载着文明的厚重和沧桑，却依旧散发着朝气和活力。目前，佩斯利花纹依然是家居服饰类产品设计中印花图案的关键设计元素。佩斯利花纹的印花造型纯粹，通过不同的图案方向、大小，以出人意料的方式结合在一起，配合强烈的色彩对比，营造迷幻效果，在怀旧色彩中流露出</a:t>
            </a:r>
            <a:r>
              <a:rPr lang="zh-CN" altLang="en-US" sz="2000" dirty="0">
                <a:solidFill>
                  <a:srgbClr val="FF0000"/>
                </a:solidFill>
                <a:latin typeface="微软雅黑" panose="020B0503020204020204" pitchFamily="34" charset="-122"/>
                <a:ea typeface="微软雅黑" panose="020B0503020204020204" pitchFamily="34" charset="-122"/>
              </a:rPr>
              <a:t>现代元素</a:t>
            </a:r>
            <a:r>
              <a:rPr lang="zh-CN" altLang="en-US" sz="2000" dirty="0">
                <a:solidFill>
                  <a:srgbClr val="000000"/>
                </a:solidFill>
                <a:latin typeface="微软雅黑" panose="020B0503020204020204" pitchFamily="34" charset="-122"/>
                <a:ea typeface="微软雅黑" panose="020B0503020204020204" pitchFamily="34" charset="-122"/>
              </a:rPr>
              <a:t>，更</a:t>
            </a:r>
            <a:r>
              <a:rPr lang="zh-CN" altLang="en-US" sz="2000" dirty="0">
                <a:solidFill>
                  <a:srgbClr val="FF0000"/>
                </a:solidFill>
                <a:latin typeface="微软雅黑" panose="020B0503020204020204" pitchFamily="34" charset="-122"/>
                <a:ea typeface="微软雅黑" panose="020B0503020204020204" pitchFamily="34" charset="-122"/>
              </a:rPr>
              <a:t>具有吸引力</a:t>
            </a:r>
            <a:r>
              <a:rPr lang="zh-CN" altLang="en-US" sz="2000" dirty="0">
                <a:solidFill>
                  <a:srgbClr val="000000"/>
                </a:solidFill>
                <a:latin typeface="微软雅黑" panose="020B0503020204020204" pitchFamily="34" charset="-122"/>
                <a:ea typeface="微软雅黑" panose="020B0503020204020204" pitchFamily="34" charset="-122"/>
              </a:rPr>
              <a:t>。</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15362" name="Picture 2">
            <a:extLst>
              <a:ext uri="{FF2B5EF4-FFF2-40B4-BE49-F238E27FC236}">
                <a16:creationId xmlns:a16="http://schemas.microsoft.com/office/drawing/2014/main" id="{D02F8413-4DC8-3B33-A587-A8BE4D6B4C1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59804" y="3608818"/>
            <a:ext cx="2600325" cy="2476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86846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9D614-6D27-84EE-7C6A-E8DEC9E751B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32B937A-402C-50AB-413D-6E43E333391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6FD18F6-A6FF-237C-CE8B-A643168FB03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C091C766-A955-1CB8-4CF7-2933CEDFA43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85FA7E2-1C32-340A-E6BB-5E48BD5E276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9519F3A-DA89-03E6-22C4-863746C85A83}"/>
              </a:ext>
            </a:extLst>
          </p:cNvPr>
          <p:cNvSpPr txBox="1">
            <a:spLocks noChangeArrowheads="1"/>
          </p:cNvSpPr>
          <p:nvPr/>
        </p:nvSpPr>
        <p:spPr bwMode="auto">
          <a:xfrm>
            <a:off x="1801494" y="492760"/>
            <a:ext cx="84901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欧洲传统服饰图案素材收集</a:t>
            </a:r>
          </a:p>
        </p:txBody>
      </p:sp>
      <p:pic>
        <p:nvPicPr>
          <p:cNvPr id="6" name="图片 72">
            <a:extLst>
              <a:ext uri="{FF2B5EF4-FFF2-40B4-BE49-F238E27FC236}">
                <a16:creationId xmlns:a16="http://schemas.microsoft.com/office/drawing/2014/main" id="{D7F45FBC-0FC9-0EF5-A050-F33B4021B6D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BF317F7-59FF-09B5-2D87-01A59D80F637}"/>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D3CB9859-F2CD-D202-A268-28B48D3DFE9A}"/>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欧洲传统服饰图案有哪些主题类型？</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欧洲传统服饰中图案的排布形式有哪些？</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欧洲传统服饰图案和中国传统服饰图案有哪些差异？</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p>
        </p:txBody>
      </p:sp>
    </p:spTree>
    <p:extLst>
      <p:ext uri="{BB962C8B-B14F-4D97-AF65-F5344CB8AC3E}">
        <p14:creationId xmlns:p14="http://schemas.microsoft.com/office/powerpoint/2010/main" val="898515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2AD17-CF29-8D1D-08CB-C5CEEBE12702}"/>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1FC6D601-C9E8-A127-7035-7C0092442F4D}"/>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8A73991-508B-8037-255E-DE83C28731C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A21F7FE2-B996-5C41-82B0-3E7563E4674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F769D8A-0F11-C4A9-5A15-D5446985A92E}"/>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30CB29F-7809-0CB6-B44F-8127A465265E}"/>
              </a:ext>
            </a:extLst>
          </p:cNvPr>
          <p:cNvSpPr txBox="1">
            <a:spLocks noChangeArrowheads="1"/>
          </p:cNvSpPr>
          <p:nvPr/>
        </p:nvSpPr>
        <p:spPr bwMode="auto">
          <a:xfrm>
            <a:off x="1801494" y="492760"/>
            <a:ext cx="80143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欧洲传统服饰图案的整理与取舍</a:t>
            </a:r>
          </a:p>
        </p:txBody>
      </p:sp>
      <p:pic>
        <p:nvPicPr>
          <p:cNvPr id="6" name="图片 72">
            <a:extLst>
              <a:ext uri="{FF2B5EF4-FFF2-40B4-BE49-F238E27FC236}">
                <a16:creationId xmlns:a16="http://schemas.microsoft.com/office/drawing/2014/main" id="{9234EA39-A85E-E66C-C3A5-BE57A999A3F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9A83079-5431-A907-FC91-7B5D36AC054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A29CE6E-5511-4311-87DA-7067037F9872}"/>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运用之前任务中学习到的方法，对收集的欧洲传统服饰图案进行整理与取舍。</a:t>
            </a:r>
          </a:p>
        </p:txBody>
      </p:sp>
      <p:pic>
        <p:nvPicPr>
          <p:cNvPr id="9" name="图片 3">
            <a:extLst>
              <a:ext uri="{FF2B5EF4-FFF2-40B4-BE49-F238E27FC236}">
                <a16:creationId xmlns:a16="http://schemas.microsoft.com/office/drawing/2014/main" id="{700ED3A1-ACC8-9AB6-D0F0-3D83BE2E3456}"/>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6021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29050-0DC9-1B3F-C78D-7A8300BC668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CD3234B-381E-745F-8AA1-48F87AD7127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CCFE57D-E270-D2CA-F021-0DD81D3DBF0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42703DAD-78FF-B8AD-C236-6110FA7708D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4D6C1A73-C5B1-77B1-E719-405724DB7AE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07F87E8-5782-9C19-47BC-3DA693FEF321}"/>
              </a:ext>
            </a:extLst>
          </p:cNvPr>
          <p:cNvSpPr txBox="1">
            <a:spLocks noChangeArrowheads="1"/>
          </p:cNvSpPr>
          <p:nvPr/>
        </p:nvSpPr>
        <p:spPr bwMode="auto">
          <a:xfrm>
            <a:off x="1801494" y="492760"/>
            <a:ext cx="82102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欧洲传统服饰图案的整理与取舍</a:t>
            </a:r>
          </a:p>
        </p:txBody>
      </p:sp>
      <p:pic>
        <p:nvPicPr>
          <p:cNvPr id="6" name="图片 72">
            <a:extLst>
              <a:ext uri="{FF2B5EF4-FFF2-40B4-BE49-F238E27FC236}">
                <a16:creationId xmlns:a16="http://schemas.microsoft.com/office/drawing/2014/main" id="{51F1A0EB-4EB0-C619-A342-18343F4D254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2A85414-ECE9-2482-E0A0-3E0AB27E93B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B22E84D-9D72-1D69-499E-490A922A333E}"/>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）了解欧洲传统服饰图案的题材与构图形式。</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）理解中西方服饰图案之间的差异。</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）掌握对欧洲传统服饰图案进行提取的方法。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能够运用绘画技巧对欧洲传统服饰图案进行临摹。</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培养对服饰图案的审美能力，提升创新设计能力。</a:t>
            </a:r>
          </a:p>
        </p:txBody>
      </p:sp>
      <p:pic>
        <p:nvPicPr>
          <p:cNvPr id="9" name="图片 3">
            <a:extLst>
              <a:ext uri="{FF2B5EF4-FFF2-40B4-BE49-F238E27FC236}">
                <a16:creationId xmlns:a16="http://schemas.microsoft.com/office/drawing/2014/main" id="{1078CE6F-4BD8-0BDC-231F-9356DA2688CE}"/>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31701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8D18C-E219-D04A-E04A-B7E7745E300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4824C3F-F5B1-5310-BC5B-F0B72E15292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81F522F-EBF1-0C6A-7BA9-B007F49843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B682130-397F-2C82-7723-48DCD0DAF29C}"/>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7E1B51F-29D8-DBB5-A80A-559F383CB89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DC7BD7E-6724-9340-3FDA-E409A5D41746}"/>
              </a:ext>
            </a:extLst>
          </p:cNvPr>
          <p:cNvSpPr txBox="1">
            <a:spLocks noChangeArrowheads="1"/>
          </p:cNvSpPr>
          <p:nvPr/>
        </p:nvSpPr>
        <p:spPr bwMode="auto">
          <a:xfrm>
            <a:off x="1801494" y="492760"/>
            <a:ext cx="83875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欧洲传统服饰图案的整理与取舍</a:t>
            </a:r>
          </a:p>
        </p:txBody>
      </p:sp>
      <p:pic>
        <p:nvPicPr>
          <p:cNvPr id="6" name="图片 72">
            <a:extLst>
              <a:ext uri="{FF2B5EF4-FFF2-40B4-BE49-F238E27FC236}">
                <a16:creationId xmlns:a16="http://schemas.microsoft.com/office/drawing/2014/main" id="{4EDD38F9-CFB6-E920-D00F-73F840D0089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8BD5223-F50E-2ECC-7231-48E13674EE1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4641BF01-EF7A-32BD-6EB1-EF6063D40A13}"/>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了解欧洲传统服饰图案的题材、构图。</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对欧洲传统服饰图案进行整理与取舍。</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714A6EA1-936F-BF76-7C04-C1AAC72210B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20372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C5BA9-5599-7F0E-B65B-EF0FCE5440A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AB7E0B9-8B87-B715-2CBF-A6AC31F2237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8DC9DA2-D8E2-A754-97BB-C142F15A619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FA286E1-FE77-7B2D-B926-ABE44055FA12}"/>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F58B95C-E71B-08A9-5F56-3294C1E865BB}"/>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A2DA537-9CBB-F647-43A4-9539CDD39DE2}"/>
              </a:ext>
            </a:extLst>
          </p:cNvPr>
          <p:cNvSpPr txBox="1">
            <a:spLocks noChangeArrowheads="1"/>
          </p:cNvSpPr>
          <p:nvPr/>
        </p:nvSpPr>
        <p:spPr bwMode="auto">
          <a:xfrm>
            <a:off x="1801494" y="492760"/>
            <a:ext cx="84155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欧洲传统服饰图案的整理与取舍</a:t>
            </a:r>
          </a:p>
        </p:txBody>
      </p:sp>
      <p:pic>
        <p:nvPicPr>
          <p:cNvPr id="6" name="图片 72">
            <a:extLst>
              <a:ext uri="{FF2B5EF4-FFF2-40B4-BE49-F238E27FC236}">
                <a16:creationId xmlns:a16="http://schemas.microsoft.com/office/drawing/2014/main" id="{71131BE1-20CC-0EAE-784C-8423038703C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15CA25FD-69B4-01A3-54E5-3EDA34D618E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DC33BBE-9F66-78F7-B0CB-E9AA3E2477F6}"/>
              </a:ext>
            </a:extLst>
          </p:cNvPr>
          <p:cNvSpPr txBox="1"/>
          <p:nvPr/>
        </p:nvSpPr>
        <p:spPr>
          <a:xfrm>
            <a:off x="908828" y="1268394"/>
            <a:ext cx="6994201"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巴洛克风格</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巴洛克一词起源于葡萄牙语“</a:t>
            </a:r>
            <a:r>
              <a:rPr lang="en-US" altLang="zh-CN" sz="2000" dirty="0">
                <a:solidFill>
                  <a:srgbClr val="000000"/>
                </a:solidFill>
                <a:latin typeface="微软雅黑" panose="020B0503020204020204" pitchFamily="34" charset="-122"/>
                <a:ea typeface="微软雅黑" panose="020B0503020204020204" pitchFamily="34" charset="-122"/>
              </a:rPr>
              <a:t>Baroque”</a:t>
            </a:r>
            <a:r>
              <a:rPr lang="zh-CN" altLang="en-US" sz="2000" dirty="0">
                <a:solidFill>
                  <a:srgbClr val="000000"/>
                </a:solidFill>
                <a:latin typeface="微软雅黑" panose="020B0503020204020204" pitchFamily="34" charset="-122"/>
                <a:ea typeface="微软雅黑" panose="020B0503020204020204" pitchFamily="34" charset="-122"/>
              </a:rPr>
              <a:t>，原意是指一种变形的或表面有瑕疵的珍珠，却在</a:t>
            </a:r>
            <a:r>
              <a:rPr lang="en-US" altLang="zh-CN" sz="2000" dirty="0">
                <a:solidFill>
                  <a:srgbClr val="000000"/>
                </a:solidFill>
                <a:latin typeface="微软雅黑" panose="020B0503020204020204" pitchFamily="34" charset="-122"/>
                <a:ea typeface="微软雅黑" panose="020B0503020204020204" pitchFamily="34" charset="-122"/>
              </a:rPr>
              <a:t>17</a:t>
            </a:r>
            <a:r>
              <a:rPr lang="zh-CN" altLang="en-US" sz="2000" dirty="0">
                <a:solidFill>
                  <a:srgbClr val="000000"/>
                </a:solidFill>
                <a:latin typeface="微软雅黑" panose="020B0503020204020204" pitchFamily="34" charset="-122"/>
                <a:ea typeface="微软雅黑" panose="020B0503020204020204" pitchFamily="34" charset="-122"/>
              </a:rPr>
              <a:t>世纪的欧洲被赋予了另外的含义，代表了西方艺术史的一种艺术风格。与文艺复兴时期的艺术风格相比，巴洛克艺术更加</a:t>
            </a:r>
            <a:r>
              <a:rPr lang="zh-CN" altLang="en-US" sz="2000" dirty="0">
                <a:solidFill>
                  <a:srgbClr val="FF0000"/>
                </a:solidFill>
                <a:latin typeface="微软雅黑" panose="020B0503020204020204" pitchFamily="34" charset="-122"/>
                <a:ea typeface="微软雅黑" panose="020B0503020204020204" pitchFamily="34" charset="-122"/>
              </a:rPr>
              <a:t>富有感性色彩，注重情感的表现，豪华而夸张，气势恢宏，喜好繁复的装饰，追求强烈的律动感，富有激情和想象力</a:t>
            </a:r>
            <a:r>
              <a:rPr lang="zh-CN" altLang="en-US" sz="2000" dirty="0">
                <a:solidFill>
                  <a:srgbClr val="000000"/>
                </a:solidFill>
                <a:latin typeface="微软雅黑" panose="020B0503020204020204" pitchFamily="34" charset="-122"/>
                <a:ea typeface="微软雅黑" panose="020B0503020204020204" pitchFamily="34" charset="-122"/>
              </a:rPr>
              <a:t>。</a:t>
            </a:r>
          </a:p>
        </p:txBody>
      </p:sp>
      <p:pic>
        <p:nvPicPr>
          <p:cNvPr id="16386" name="Picture 2">
            <a:extLst>
              <a:ext uri="{FF2B5EF4-FFF2-40B4-BE49-F238E27FC236}">
                <a16:creationId xmlns:a16="http://schemas.microsoft.com/office/drawing/2014/main" id="{424AF965-9054-94A2-089F-FAEBFAA4FF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14996" y="1693170"/>
            <a:ext cx="3044415" cy="4073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173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9AA5B-11D7-9B3D-9B90-37CA321F894E}"/>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133AB7B-DB7F-7804-61B6-4BD9DF32AF41}"/>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3BFD6EA-BA78-69C2-0924-281CC4AC550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15153C45-435B-37DA-EE7E-003E84AC74AA}"/>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31A3AB34-7BB9-608B-DE3E-3A14E67C994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8EA4467-8AF4-6C6C-A274-3D0EC840B852}"/>
              </a:ext>
            </a:extLst>
          </p:cNvPr>
          <p:cNvSpPr txBox="1">
            <a:spLocks noChangeArrowheads="1"/>
          </p:cNvSpPr>
          <p:nvPr/>
        </p:nvSpPr>
        <p:spPr bwMode="auto">
          <a:xfrm>
            <a:off x="1801494" y="492760"/>
            <a:ext cx="84155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欧洲传统服饰图案的整理与取舍</a:t>
            </a:r>
          </a:p>
        </p:txBody>
      </p:sp>
      <p:pic>
        <p:nvPicPr>
          <p:cNvPr id="6" name="图片 72">
            <a:extLst>
              <a:ext uri="{FF2B5EF4-FFF2-40B4-BE49-F238E27FC236}">
                <a16:creationId xmlns:a16="http://schemas.microsoft.com/office/drawing/2014/main" id="{92ECBEA8-5E12-BAD6-378B-F09EB8FF13D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326CF2F8-8B22-5EA8-BA86-CEB42AFB15A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5882DB5-BFD0-9BD5-C609-9B68B9432B4A}"/>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巴洛克纹样</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巴洛克风格的纹样强调激情，强</a:t>
            </a:r>
            <a:r>
              <a:rPr lang="zh-CN" altLang="en-US" sz="2000" dirty="0">
                <a:latin typeface="微软雅黑" panose="020B0503020204020204" pitchFamily="34" charset="-122"/>
                <a:ea typeface="微软雅黑" panose="020B0503020204020204" pitchFamily="34" charset="-122"/>
              </a:rPr>
              <a:t>调</a:t>
            </a:r>
            <a:r>
              <a:rPr lang="zh-CN" altLang="en-US" sz="2000" dirty="0">
                <a:solidFill>
                  <a:srgbClr val="FF0000"/>
                </a:solidFill>
                <a:latin typeface="微软雅黑" panose="020B0503020204020204" pitchFamily="34" charset="-122"/>
                <a:ea typeface="微软雅黑" panose="020B0503020204020204" pitchFamily="34" charset="-122"/>
              </a:rPr>
              <a:t>运动感和戏剧性</a:t>
            </a:r>
            <a:r>
              <a:rPr lang="zh-CN" altLang="en-US" sz="2000" dirty="0">
                <a:solidFill>
                  <a:srgbClr val="000000"/>
                </a:solidFill>
                <a:latin typeface="微软雅黑" panose="020B0503020204020204" pitchFamily="34" charset="-122"/>
                <a:ea typeface="微软雅黑" panose="020B0503020204020204" pitchFamily="34" charset="-122"/>
              </a:rPr>
              <a:t>，给人以华丽感，使人产生强烈的宗教共鸣。因此，图案语言的特征是广泛地采用大幅度的弧线、交叉线和其他曲线；而在家具、建筑物上，常见中央部分出现一椭圆形或圆形、方形及其他种截角的形状，这些形状的周围又配置富丽的花边等装饰。在构图上看似复杂多变，但都是以对称形式呈现。</a:t>
            </a:r>
          </a:p>
        </p:txBody>
      </p:sp>
      <p:pic>
        <p:nvPicPr>
          <p:cNvPr id="17410" name="Picture 2">
            <a:extLst>
              <a:ext uri="{FF2B5EF4-FFF2-40B4-BE49-F238E27FC236}">
                <a16:creationId xmlns:a16="http://schemas.microsoft.com/office/drawing/2014/main" id="{93FD40DB-ACD2-C1CB-A73D-E2AE9A5932F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99427" y="3699835"/>
            <a:ext cx="2447854" cy="2431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851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DA27C-1647-F81A-2873-AD8206F2648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39CD79F-89BB-1525-4EFC-6887C87CB9B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6756836-0881-0AD5-486B-7619CD8FB8E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C355FA4-826B-C9AE-611F-B333F992C45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CDF0D51-7608-49A5-D7B8-1FE988D7F32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4CCCE48-F8EF-1BF2-20FF-79A4B91936AD}"/>
              </a:ext>
            </a:extLst>
          </p:cNvPr>
          <p:cNvSpPr txBox="1">
            <a:spLocks noChangeArrowheads="1"/>
          </p:cNvSpPr>
          <p:nvPr/>
        </p:nvSpPr>
        <p:spPr bwMode="auto">
          <a:xfrm>
            <a:off x="1801494" y="492760"/>
            <a:ext cx="8191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2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欧洲传统服饰图案的整理与取舍</a:t>
            </a:r>
          </a:p>
        </p:txBody>
      </p:sp>
      <p:pic>
        <p:nvPicPr>
          <p:cNvPr id="6" name="图片 72">
            <a:extLst>
              <a:ext uri="{FF2B5EF4-FFF2-40B4-BE49-F238E27FC236}">
                <a16:creationId xmlns:a16="http://schemas.microsoft.com/office/drawing/2014/main" id="{5DBEDF25-8476-4566-7007-89ADAFDC982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C7044702-0D70-4511-4DB7-4F13DEEAC060}"/>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7D5A56D-2B11-B846-EF0C-32ABFFDB93F9}"/>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欧洲传统服饰图案在现代服饰设计中有何应用价值？</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欧洲传统服饰图案和中国传统服饰图案在今天的设计应用中有哪些差异？</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欧洲传统服饰图案中的寓意如何通过新的设计得到体现？</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p>
        </p:txBody>
      </p:sp>
    </p:spTree>
    <p:extLst>
      <p:ext uri="{BB962C8B-B14F-4D97-AF65-F5344CB8AC3E}">
        <p14:creationId xmlns:p14="http://schemas.microsoft.com/office/powerpoint/2010/main" val="2350697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9EA10-7FF7-2633-926D-B799232F245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B5D3666-CD4C-DB32-5DEE-5E7BC88B6D0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BEE99F3E-677C-E16F-1129-EA573EA1C40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208180E5-88EF-110C-80AC-6E2A9ACF778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00C0015-0A4D-720D-E411-BD49545C400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0F13ABD-525D-2334-F32C-B433FFC1A39B}"/>
              </a:ext>
            </a:extLst>
          </p:cNvPr>
          <p:cNvSpPr txBox="1">
            <a:spLocks noChangeArrowheads="1"/>
          </p:cNvSpPr>
          <p:nvPr/>
        </p:nvSpPr>
        <p:spPr bwMode="auto">
          <a:xfrm>
            <a:off x="1801494" y="492760"/>
            <a:ext cx="81262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欧洲传统服饰图案变形设计</a:t>
            </a:r>
          </a:p>
        </p:txBody>
      </p:sp>
      <p:pic>
        <p:nvPicPr>
          <p:cNvPr id="6" name="图片 72">
            <a:extLst>
              <a:ext uri="{FF2B5EF4-FFF2-40B4-BE49-F238E27FC236}">
                <a16:creationId xmlns:a16="http://schemas.microsoft.com/office/drawing/2014/main" id="{2CF449AF-EE10-A37A-2870-1259ECD9E85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5F4B489-6163-144C-2C46-D4C4E51D7091}"/>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506FEAC-030D-1E3B-6BEB-80975AF2772F}"/>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运用之前任务中学习的方法，对整理出的欧洲传统服饰图案进行变形设计。 </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5A61F8A3-AD12-EE19-C8D8-21F0A210F1B7}"/>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0630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E3381-0029-1E37-889F-6CE869ACE73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E0D65729-8B91-CF50-3AED-CF12994127B8}"/>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2CE8BBB-4933-6525-5303-28AA18F024F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E6CC905-EB63-42EE-3EB8-1EDDF0910BD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29D35DB-9001-D69F-BCFA-EC6D1E5EA8D9}"/>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FC722E33-AC01-739A-5D54-9B5BBFE17555}"/>
              </a:ext>
            </a:extLst>
          </p:cNvPr>
          <p:cNvSpPr txBox="1">
            <a:spLocks noChangeArrowheads="1"/>
          </p:cNvSpPr>
          <p:nvPr/>
        </p:nvSpPr>
        <p:spPr bwMode="auto">
          <a:xfrm>
            <a:off x="1801494" y="492760"/>
            <a:ext cx="79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欧洲传统服饰图案变形设计</a:t>
            </a:r>
          </a:p>
        </p:txBody>
      </p:sp>
      <p:pic>
        <p:nvPicPr>
          <p:cNvPr id="6" name="图片 72">
            <a:extLst>
              <a:ext uri="{FF2B5EF4-FFF2-40B4-BE49-F238E27FC236}">
                <a16:creationId xmlns:a16="http://schemas.microsoft.com/office/drawing/2014/main" id="{F4952E21-6AA7-065E-8051-8ECDB4B7DA3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2AE1D29-56C7-A014-D664-A74CF0D53E4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7BEB4C04-DF3F-D9EE-6BD0-D67616CBFAAD}"/>
              </a:ext>
            </a:extLst>
          </p:cNvPr>
          <p:cNvSpPr txBox="1"/>
          <p:nvPr/>
        </p:nvSpPr>
        <p:spPr>
          <a:xfrm>
            <a:off x="908828" y="1268394"/>
            <a:ext cx="10309449" cy="326961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掌握对欧洲传统纹样进行提取、整理、归纳、推导等系统性方法。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能够运用图案整理的方法和要点，对欧洲传统图案进行提取、整理、归纳、推导等。</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有效拓展思维与认知，使学生对传统纹样熟稔于心，真正做到学以致用、用有所成。</a:t>
            </a:r>
          </a:p>
        </p:txBody>
      </p:sp>
    </p:spTree>
    <p:extLst>
      <p:ext uri="{BB962C8B-B14F-4D97-AF65-F5344CB8AC3E}">
        <p14:creationId xmlns:p14="http://schemas.microsoft.com/office/powerpoint/2010/main" val="2328926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084BF-678E-2813-AEB8-0B6BAD34ADE4}"/>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D2F8005-9B68-F4B6-0BBD-DACE474D4869}"/>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E3A6F742-E466-715E-0D8A-7D2AFA93A24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42E1CCA9-9930-6AFD-44A7-6C4D5AC64D04}"/>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E9A946B-0970-33B1-6E96-E88662170491}"/>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948CAD1A-7BF9-E401-EFC7-CBCD31516D1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724C2F21-EA68-E475-2277-568EC200707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A64C531-93DD-C3D5-B018-EA6FB74F136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32173C1-A475-E326-B993-189209C35F82}"/>
              </a:ext>
            </a:extLst>
          </p:cNvPr>
          <p:cNvSpPr txBox="1"/>
          <p:nvPr/>
        </p:nvSpPr>
        <p:spPr>
          <a:xfrm>
            <a:off x="908828" y="1268394"/>
            <a:ext cx="10309449" cy="373127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1.2.</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）了解中国传统服饰图案的文化内涵。</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）掌握中国传统服饰图案素材的收集方法。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能够描述图案的特性，提升对图案的收集分类能力。</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培养创新设计能力和勤于思考、分析问题的意识。</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45BD98DF-02CF-3D7B-A359-A8F3EBA83DA3}"/>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48997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62286-4322-393C-D0F9-807B90B90AE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D1B9156-9FE8-4B29-545D-52299E65B7D5}"/>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4E9A8D1-8EC5-5ABA-EC7C-46C21878202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0573559F-E7D7-60E9-BA61-5095C1243EE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4E701C5F-96E7-6467-B4F4-BE4AF3B978C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3232C55A-8284-CE92-2291-134E825B898F}"/>
              </a:ext>
            </a:extLst>
          </p:cNvPr>
          <p:cNvSpPr txBox="1">
            <a:spLocks noChangeArrowheads="1"/>
          </p:cNvSpPr>
          <p:nvPr/>
        </p:nvSpPr>
        <p:spPr bwMode="auto">
          <a:xfrm>
            <a:off x="1801494" y="492760"/>
            <a:ext cx="81356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欧洲传统服饰图案变形设计</a:t>
            </a:r>
          </a:p>
        </p:txBody>
      </p:sp>
      <p:pic>
        <p:nvPicPr>
          <p:cNvPr id="6" name="图片 72">
            <a:extLst>
              <a:ext uri="{FF2B5EF4-FFF2-40B4-BE49-F238E27FC236}">
                <a16:creationId xmlns:a16="http://schemas.microsoft.com/office/drawing/2014/main" id="{728769F0-94F2-B606-06E1-1A9ED7DF837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A115572F-BB7F-D10B-D1BD-CDDE014A77DF}"/>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A0673D2-927F-7767-944C-B0D173A45D81}"/>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从构成形式、主题内涵对图案进行分类。</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具备“举一反三”“推陈出新”的能力。</a:t>
            </a:r>
          </a:p>
        </p:txBody>
      </p:sp>
      <p:pic>
        <p:nvPicPr>
          <p:cNvPr id="9" name="图片 3">
            <a:extLst>
              <a:ext uri="{FF2B5EF4-FFF2-40B4-BE49-F238E27FC236}">
                <a16:creationId xmlns:a16="http://schemas.microsoft.com/office/drawing/2014/main" id="{2D280FF6-CC05-BC2E-8916-6A410A3DC32A}"/>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558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9E9C0-D44B-6BC5-49E0-76E6F2E3ADD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E776543-C648-63A1-8F1E-9674752AE6F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FD9C70DD-4564-736C-EE66-CE704CEDC82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B1DB5495-45C8-0EBB-5DF1-00ADDFF509A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CCD7D58-BBDA-33C4-7459-BB6B0607D0F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A660ACC-7C99-AD5A-54A1-2FC19108E53A}"/>
              </a:ext>
            </a:extLst>
          </p:cNvPr>
          <p:cNvSpPr txBox="1">
            <a:spLocks noChangeArrowheads="1"/>
          </p:cNvSpPr>
          <p:nvPr/>
        </p:nvSpPr>
        <p:spPr bwMode="auto">
          <a:xfrm>
            <a:off x="1801494" y="492760"/>
            <a:ext cx="82009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欧洲传统服饰图案变形设计</a:t>
            </a:r>
          </a:p>
        </p:txBody>
      </p:sp>
      <p:pic>
        <p:nvPicPr>
          <p:cNvPr id="6" name="图片 72">
            <a:extLst>
              <a:ext uri="{FF2B5EF4-FFF2-40B4-BE49-F238E27FC236}">
                <a16:creationId xmlns:a16="http://schemas.microsoft.com/office/drawing/2014/main" id="{FAD2BA8C-0F75-C4E6-E214-31A37E4700A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A7A9D5F-F24E-D75B-2139-684C43F1F535}"/>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C21C8755-61EE-47C5-1209-6A1D0BC0FCBE}"/>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典型巴洛克单独纹样</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巴洛克风格具有</a:t>
            </a:r>
            <a:r>
              <a:rPr lang="zh-CN" altLang="en-US" sz="2000" dirty="0">
                <a:solidFill>
                  <a:srgbClr val="FF0000"/>
                </a:solidFill>
                <a:latin typeface="微软雅黑" panose="020B0503020204020204" pitchFamily="34" charset="-122"/>
                <a:ea typeface="微软雅黑" panose="020B0503020204020204" pitchFamily="34" charset="-122"/>
              </a:rPr>
              <a:t>浪漫激情和非理性</a:t>
            </a:r>
            <a:r>
              <a:rPr lang="zh-CN" altLang="en-US" sz="2000" dirty="0">
                <a:solidFill>
                  <a:srgbClr val="000000"/>
                </a:solidFill>
                <a:latin typeface="微软雅黑" panose="020B0503020204020204" pitchFamily="34" charset="-122"/>
                <a:ea typeface="微软雅黑" panose="020B0503020204020204" pitchFamily="34" charset="-122"/>
              </a:rPr>
              <a:t>的特点，因为是为宫廷与教皇服务的，图案上强调力度、变化和动感，打破均衡，突出夸张。平面巴洛克纹样较为粗犷、奔放、华丽、繁缛，以规则的波浪状曲线和反曲线形成的动感，洋溢着富足矜贵的气息图案。</a:t>
            </a:r>
          </a:p>
        </p:txBody>
      </p:sp>
      <p:pic>
        <p:nvPicPr>
          <p:cNvPr id="18434" name="Picture 2">
            <a:extLst>
              <a:ext uri="{FF2B5EF4-FFF2-40B4-BE49-F238E27FC236}">
                <a16:creationId xmlns:a16="http://schemas.microsoft.com/office/drawing/2014/main" id="{5DCA32D3-1B8D-BDFD-01E3-774ECDAC7D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6477" y="3840278"/>
            <a:ext cx="6099046" cy="2134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758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EB76C-66A9-178E-62D8-8D8F1210454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8222C27-D70F-2BA7-844E-98876A40EF3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00DCFC9-39C8-FFD2-84E6-912E34DAEDB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9033B999-B660-0561-AC26-53E4AE26AE58}"/>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23395431-EEF2-6483-4335-A12D4846347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C36A1D5-39D0-3AB2-3D33-CACA1FA269EF}"/>
              </a:ext>
            </a:extLst>
          </p:cNvPr>
          <p:cNvSpPr txBox="1">
            <a:spLocks noChangeArrowheads="1"/>
          </p:cNvSpPr>
          <p:nvPr/>
        </p:nvSpPr>
        <p:spPr bwMode="auto">
          <a:xfrm>
            <a:off x="1801494" y="492760"/>
            <a:ext cx="82009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欧洲传统服饰图案变形设计</a:t>
            </a:r>
          </a:p>
        </p:txBody>
      </p:sp>
      <p:pic>
        <p:nvPicPr>
          <p:cNvPr id="6" name="图片 72">
            <a:extLst>
              <a:ext uri="{FF2B5EF4-FFF2-40B4-BE49-F238E27FC236}">
                <a16:creationId xmlns:a16="http://schemas.microsoft.com/office/drawing/2014/main" id="{4463DEFF-75D2-C9FE-9FF7-5CB41B1F7D4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FD06763-03A6-6B46-3FB1-E91AF023D81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8866D90-6619-92F8-4EF3-79B5F20D68D1}"/>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巴洛克对称组合纹样</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在巴洛克纹样的变化中，通过和其他弯曲巴洛克风格图案的组合，通过对称的组合手法可以形成</a:t>
            </a:r>
            <a:r>
              <a:rPr lang="zh-CN" altLang="en-US" sz="2000" dirty="0">
                <a:solidFill>
                  <a:srgbClr val="FF0000"/>
                </a:solidFill>
                <a:latin typeface="微软雅黑" panose="020B0503020204020204" pitchFamily="34" charset="-122"/>
                <a:ea typeface="微软雅黑" panose="020B0503020204020204" pitchFamily="34" charset="-122"/>
              </a:rPr>
              <a:t>富有韵律变化</a:t>
            </a:r>
            <a:r>
              <a:rPr lang="zh-CN" altLang="en-US" sz="2000" dirty="0">
                <a:solidFill>
                  <a:srgbClr val="000000"/>
                </a:solidFill>
                <a:latin typeface="微软雅黑" panose="020B0503020204020204" pitchFamily="34" charset="-122"/>
                <a:ea typeface="微软雅黑" panose="020B0503020204020204" pitchFamily="34" charset="-122"/>
              </a:rPr>
              <a:t>的组合纹样，在视觉上具有雄浑的巴洛克艺术之美。</a:t>
            </a:r>
          </a:p>
        </p:txBody>
      </p:sp>
      <p:pic>
        <p:nvPicPr>
          <p:cNvPr id="19458" name="Picture 2">
            <a:extLst>
              <a:ext uri="{FF2B5EF4-FFF2-40B4-BE49-F238E27FC236}">
                <a16:creationId xmlns:a16="http://schemas.microsoft.com/office/drawing/2014/main" id="{CB50B107-CD7B-AF7C-A139-18362CF1B3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6935" y="2776506"/>
            <a:ext cx="2555000" cy="31650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79971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F0084-9B75-D662-FE2E-34F893D3480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8F19D5B-3415-8BFF-8856-F384C36EF87A}"/>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26EE0FF-F511-1FA2-81E6-5A78A09E402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F512AD6-0DF4-2D43-4ECE-20BF70B669B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6F6DCA5E-7B51-2B47-F8DE-797E9BC49F9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5C8D9F3B-8273-0A68-0258-E232DF808010}"/>
              </a:ext>
            </a:extLst>
          </p:cNvPr>
          <p:cNvSpPr txBox="1">
            <a:spLocks noChangeArrowheads="1"/>
          </p:cNvSpPr>
          <p:nvPr/>
        </p:nvSpPr>
        <p:spPr bwMode="auto">
          <a:xfrm>
            <a:off x="1801494" y="492760"/>
            <a:ext cx="82009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欧洲传统服饰图案变形设计</a:t>
            </a:r>
          </a:p>
        </p:txBody>
      </p:sp>
      <p:pic>
        <p:nvPicPr>
          <p:cNvPr id="6" name="图片 72">
            <a:extLst>
              <a:ext uri="{FF2B5EF4-FFF2-40B4-BE49-F238E27FC236}">
                <a16:creationId xmlns:a16="http://schemas.microsoft.com/office/drawing/2014/main" id="{87A721DF-8AB9-E6E2-F9D1-AA1DACC6450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4DC81FF8-6D7A-5B93-EDDE-95C35EE8649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85E5E4BD-BB89-2AC8-9001-3BEFA06D8B04}"/>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巴洛克角隅纹样</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巴洛克角隅纹样通常以立体装饰的形式出现在巴洛克风格建筑中的直角转角、画框的四个转角处，设计元素与前面介绍的纹样一致，但在组合形式上呈现出</a:t>
            </a:r>
            <a:r>
              <a:rPr lang="en-US" altLang="zh-CN" sz="2000" dirty="0">
                <a:solidFill>
                  <a:srgbClr val="000000"/>
                </a:solidFill>
                <a:latin typeface="微软雅黑" panose="020B0503020204020204" pitchFamily="34" charset="-122"/>
                <a:ea typeface="微软雅黑" panose="020B0503020204020204" pitchFamily="34" charset="-122"/>
              </a:rPr>
              <a:t>90°</a:t>
            </a:r>
            <a:r>
              <a:rPr lang="zh-CN" altLang="en-US" sz="2000" dirty="0">
                <a:solidFill>
                  <a:srgbClr val="000000"/>
                </a:solidFill>
                <a:latin typeface="微软雅黑" panose="020B0503020204020204" pitchFamily="34" charset="-122"/>
                <a:ea typeface="微软雅黑" panose="020B0503020204020204" pitchFamily="34" charset="-122"/>
              </a:rPr>
              <a:t>夹角的对称效果，极大地丰富了边角处的装饰效果。</a:t>
            </a:r>
          </a:p>
        </p:txBody>
      </p:sp>
      <p:pic>
        <p:nvPicPr>
          <p:cNvPr id="20482" name="Picture 2">
            <a:extLst>
              <a:ext uri="{FF2B5EF4-FFF2-40B4-BE49-F238E27FC236}">
                <a16:creationId xmlns:a16="http://schemas.microsoft.com/office/drawing/2014/main" id="{56CE380B-1647-3F57-62C0-61BDF04D29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7525" y="2736015"/>
            <a:ext cx="3298273" cy="332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2931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1E750-4B59-EA5A-55D2-FF3A79E66B2F}"/>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31DD123-404B-D377-CA93-66FD6435191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D1753D6-2C24-8CEF-22DC-B3092475636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7E4ACE9F-5D95-13FF-DED6-9E8289A322C1}"/>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8AA727AD-73E0-37D9-A4AA-252BDFDC8215}"/>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81A8C49C-4BC5-8070-4EFA-25392C330261}"/>
              </a:ext>
            </a:extLst>
          </p:cNvPr>
          <p:cNvSpPr txBox="1">
            <a:spLocks noChangeArrowheads="1"/>
          </p:cNvSpPr>
          <p:nvPr/>
        </p:nvSpPr>
        <p:spPr bwMode="auto">
          <a:xfrm>
            <a:off x="1801494" y="492760"/>
            <a:ext cx="82009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欧洲传统服饰图案变形设计</a:t>
            </a:r>
          </a:p>
        </p:txBody>
      </p:sp>
      <p:pic>
        <p:nvPicPr>
          <p:cNvPr id="6" name="图片 72">
            <a:extLst>
              <a:ext uri="{FF2B5EF4-FFF2-40B4-BE49-F238E27FC236}">
                <a16:creationId xmlns:a16="http://schemas.microsoft.com/office/drawing/2014/main" id="{3BA8AC86-C64F-729C-9F6B-53A994DB13B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F5CBDDC3-F188-6E5A-19B6-D40C0C4AED48}"/>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8C9E7E4-96EB-E41A-1DA6-43403FA5EA41}"/>
              </a:ext>
            </a:extLst>
          </p:cNvPr>
          <p:cNvSpPr txBox="1"/>
          <p:nvPr/>
        </p:nvSpPr>
        <p:spPr>
          <a:xfrm>
            <a:off x="908828" y="1268394"/>
            <a:ext cx="10309449"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a:t>
            </a:r>
            <a:r>
              <a:rPr lang="zh-CN" altLang="en-US" sz="2000" b="1" dirty="0">
                <a:solidFill>
                  <a:srgbClr val="000000"/>
                </a:solidFill>
                <a:latin typeface="微软雅黑" panose="020B0503020204020204" pitchFamily="34" charset="-122"/>
                <a:ea typeface="微软雅黑" panose="020B0503020204020204" pitchFamily="34" charset="-122"/>
              </a:rPr>
              <a:t>巴洛克连续纹样</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以巴洛克风格的单独纹样作为图案设计的基础，在画面的横向、纵向不断地连续重复，形成极</a:t>
            </a:r>
            <a:r>
              <a:rPr lang="zh-CN" altLang="en-US" sz="2000" dirty="0">
                <a:solidFill>
                  <a:srgbClr val="FF0000"/>
                </a:solidFill>
                <a:latin typeface="微软雅黑" panose="020B0503020204020204" pitchFamily="34" charset="-122"/>
                <a:ea typeface="微软雅黑" panose="020B0503020204020204" pitchFamily="34" charset="-122"/>
              </a:rPr>
              <a:t>具气势的巴洛克连续纹样</a:t>
            </a:r>
            <a:r>
              <a:rPr lang="zh-CN" altLang="en-US" sz="2000" dirty="0">
                <a:solidFill>
                  <a:srgbClr val="000000"/>
                </a:solidFill>
                <a:latin typeface="微软雅黑" panose="020B0503020204020204" pitchFamily="34" charset="-122"/>
                <a:ea typeface="微软雅黑" panose="020B0503020204020204" pitchFamily="34" charset="-122"/>
              </a:rPr>
              <a:t>。这类连续纹样通常出现在纺织面料、室内壁纸等平面产品上。</a:t>
            </a:r>
          </a:p>
        </p:txBody>
      </p:sp>
      <p:pic>
        <p:nvPicPr>
          <p:cNvPr id="21506" name="Picture 2">
            <a:extLst>
              <a:ext uri="{FF2B5EF4-FFF2-40B4-BE49-F238E27FC236}">
                <a16:creationId xmlns:a16="http://schemas.microsoft.com/office/drawing/2014/main" id="{4753979B-39D5-56D6-1685-91283D3BC3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1949" y="2736015"/>
            <a:ext cx="3348102" cy="3348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24123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F167E-6C29-8AAD-B35C-808B251DE18D}"/>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A792CBAD-41DE-B70F-062D-75C7E9C09010}"/>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C4003646-67BD-DDEB-E9A1-8118D303F62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7942780-8381-575A-C812-8029B0EA8AC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9F9F7CD-A26E-3FF6-F574-9DE50F6A879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DC9C45E3-6F18-9932-E61C-840BF5BD689D}"/>
              </a:ext>
            </a:extLst>
          </p:cNvPr>
          <p:cNvSpPr txBox="1">
            <a:spLocks noChangeArrowheads="1"/>
          </p:cNvSpPr>
          <p:nvPr/>
        </p:nvSpPr>
        <p:spPr bwMode="auto">
          <a:xfrm>
            <a:off x="1801494" y="492760"/>
            <a:ext cx="87514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3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欧洲传统服饰图案变形设计</a:t>
            </a:r>
          </a:p>
        </p:txBody>
      </p:sp>
      <p:pic>
        <p:nvPicPr>
          <p:cNvPr id="6" name="图片 72">
            <a:extLst>
              <a:ext uri="{FF2B5EF4-FFF2-40B4-BE49-F238E27FC236}">
                <a16:creationId xmlns:a16="http://schemas.microsoft.com/office/drawing/2014/main" id="{7C3AF398-6C88-6446-CB47-68ECF45BE4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9E5EAD00-6263-CC59-81B7-4D20B0A434A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008318A-6954-A20C-CC1A-AC4CEFBCA461}"/>
              </a:ext>
            </a:extLst>
          </p:cNvPr>
          <p:cNvSpPr txBox="1"/>
          <p:nvPr/>
        </p:nvSpPr>
        <p:spPr>
          <a:xfrm>
            <a:off x="908828" y="1268394"/>
            <a:ext cx="10309449" cy="465460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欧洲传统服饰巴洛克图案可以进行有规律的变化吗？</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在遵从形式美法则下，欧洲传统服饰巴洛克图案如何进行变化设计？</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收集的欧洲传统服饰巴洛克图案，通过整理与取舍后有哪些适合利用形式美法则进行图案变形设计？</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p>
        </p:txBody>
      </p:sp>
    </p:spTree>
    <p:extLst>
      <p:ext uri="{BB962C8B-B14F-4D97-AF65-F5344CB8AC3E}">
        <p14:creationId xmlns:p14="http://schemas.microsoft.com/office/powerpoint/2010/main" val="1330623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61A32-229F-0BD3-6C7B-A7BE60C1A7E7}"/>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46DB7206-FB7E-308D-9A15-00C09A84D2BB}"/>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DBEBC4FF-330E-F07C-A312-A10A4320ABB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EF1E25A-1DD7-AE53-0BAE-5E96B940B645}"/>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90BE8DF8-D79B-3B55-9718-F7140C26DE2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0986AD04-21C9-0506-297E-D9D16CC0A447}"/>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欧洲巴洛克时期礼服图案创作设计</a:t>
            </a:r>
          </a:p>
        </p:txBody>
      </p:sp>
      <p:pic>
        <p:nvPicPr>
          <p:cNvPr id="6" name="图片 72">
            <a:extLst>
              <a:ext uri="{FF2B5EF4-FFF2-40B4-BE49-F238E27FC236}">
                <a16:creationId xmlns:a16="http://schemas.microsoft.com/office/drawing/2014/main" id="{43671984-CB00-6643-250D-AFCE247A9A7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7E884C53-9BE6-9046-DA98-89E6AE9E05B2}"/>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70317363-038C-920D-CF44-5D822F783694}"/>
              </a:ext>
            </a:extLst>
          </p:cNvPr>
          <p:cNvSpPr txBox="1"/>
          <p:nvPr/>
        </p:nvSpPr>
        <p:spPr>
          <a:xfrm>
            <a:off x="908828" y="1268394"/>
            <a:ext cx="10309449" cy="961289"/>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4.1 </a:t>
            </a:r>
            <a:r>
              <a:rPr lang="zh-CN" altLang="en-US" sz="2000" b="1" dirty="0">
                <a:solidFill>
                  <a:srgbClr val="000000"/>
                </a:solidFill>
                <a:latin typeface="微软雅黑" panose="020B0503020204020204" pitchFamily="34" charset="-122"/>
                <a:ea typeface="微软雅黑" panose="020B0503020204020204" pitchFamily="34" charset="-122"/>
              </a:rPr>
              <a:t>任务描述</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运用之前任务中学习的方法，结合具体服装案例，对欧洲巴洛克服饰图案进行创作设计。</a:t>
            </a:r>
          </a:p>
        </p:txBody>
      </p:sp>
      <p:pic>
        <p:nvPicPr>
          <p:cNvPr id="9" name="图片 3">
            <a:extLst>
              <a:ext uri="{FF2B5EF4-FFF2-40B4-BE49-F238E27FC236}">
                <a16:creationId xmlns:a16="http://schemas.microsoft.com/office/drawing/2014/main" id="{287F2CD5-B120-FB40-E909-B88DCFA093B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818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FB7D5-26BF-96B3-C3F5-6001E5673235}"/>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71A848E8-FD7B-4D70-148E-89F8B9AA708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66894948-906F-0DA6-661B-40307E25E93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E8D05D04-A02F-E062-FDE5-2DE4C4AABABE}"/>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B43BA57-96FB-9117-1F6B-023AF1CC4588}"/>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E899CAD9-E836-6721-CE9B-678351A1A586}"/>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欧洲巴洛克时期礼服图案创作设计</a:t>
            </a:r>
          </a:p>
        </p:txBody>
      </p:sp>
      <p:pic>
        <p:nvPicPr>
          <p:cNvPr id="6" name="图片 72">
            <a:extLst>
              <a:ext uri="{FF2B5EF4-FFF2-40B4-BE49-F238E27FC236}">
                <a16:creationId xmlns:a16="http://schemas.microsoft.com/office/drawing/2014/main" id="{A5FAC1D0-FD54-B3D9-AB2A-5C1222DCB4D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BC0AC878-6DA7-6839-07E1-E4D918BF1D97}"/>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2BBF0942-E12F-AE1A-46CC-9C08AE7DB0F4}"/>
              </a:ext>
            </a:extLst>
          </p:cNvPr>
          <p:cNvSpPr txBox="1"/>
          <p:nvPr/>
        </p:nvSpPr>
        <p:spPr>
          <a:xfrm>
            <a:off x="908828" y="1268394"/>
            <a:ext cx="10309449" cy="5116272"/>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4.2 </a:t>
            </a:r>
            <a:r>
              <a:rPr lang="zh-CN" altLang="en-US" sz="2000" b="1" dirty="0">
                <a:solidFill>
                  <a:srgbClr val="000000"/>
                </a:solidFill>
                <a:latin typeface="微软雅黑" panose="020B0503020204020204" pitchFamily="34" charset="-122"/>
                <a:ea typeface="微软雅黑" panose="020B0503020204020204" pitchFamily="34" charset="-122"/>
              </a:rPr>
              <a:t>学习目标</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知识目标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）了解欧洲巴洛克服饰图案的应用方法。</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）理解欧洲巴洛克服饰图案的美学特点。</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）掌握巴洛克时期图案在礼服中的设计方法。</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能力目标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能够掌握欧洲巴洛克服饰图案的设计技巧与设计原则。</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素养目标</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）提升对传统服饰图案的创新意识。</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）培养善沟通、能协作、高标准、重创意的专业素质。</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a:t>
            </a: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）培养团队合作、分析并解决问题的能力。</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645079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73C8B-6DF6-4D09-F4B0-A9F24F7011F9}"/>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3B9B5D31-BFA8-A85B-BDD9-9658F10D3A5C}"/>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882A872-FF53-54D2-BA6E-494DF31054D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F8FA085-6C4B-7651-C75A-747CFD190869}"/>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5A1C4904-5AE8-8F85-B28D-FCBBF165455D}"/>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8530255-183A-D272-BCFF-97A602B804D9}"/>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欧洲巴洛克时期礼服图案创作设计</a:t>
            </a:r>
          </a:p>
        </p:txBody>
      </p:sp>
      <p:pic>
        <p:nvPicPr>
          <p:cNvPr id="6" name="图片 72">
            <a:extLst>
              <a:ext uri="{FF2B5EF4-FFF2-40B4-BE49-F238E27FC236}">
                <a16:creationId xmlns:a16="http://schemas.microsoft.com/office/drawing/2014/main" id="{BD47C988-694E-CB8E-F871-F1921FA35A3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8BC5324-EDE0-9D6E-EF55-76BB1424F274}"/>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50590AA2-A00B-D148-D928-9070B41C6DA5}"/>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4.3 </a:t>
            </a:r>
            <a:r>
              <a:rPr lang="zh-CN" altLang="en-US" sz="2000" b="1" dirty="0">
                <a:solidFill>
                  <a:srgbClr val="000000"/>
                </a:solidFill>
                <a:latin typeface="微软雅黑" panose="020B0503020204020204" pitchFamily="34" charset="-122"/>
                <a:ea typeface="微软雅黑" panose="020B0503020204020204" pitchFamily="34" charset="-122"/>
              </a:rPr>
              <a:t>重点难点</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对欧洲巴洛克服饰图案的应用。</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具备对欧洲巴洛克服饰图案“举一反三”“推陈出新”的能力。</a:t>
            </a:r>
          </a:p>
        </p:txBody>
      </p:sp>
      <p:pic>
        <p:nvPicPr>
          <p:cNvPr id="9" name="图片 3">
            <a:extLst>
              <a:ext uri="{FF2B5EF4-FFF2-40B4-BE49-F238E27FC236}">
                <a16:creationId xmlns:a16="http://schemas.microsoft.com/office/drawing/2014/main" id="{34CB1BB2-CBFA-48CB-C485-5333F3608F09}"/>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47719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02F0C-EAA6-0431-D97C-5A5C939380D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CD982033-0BF3-CC3D-CEBD-F99BF6A3908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29869995-7498-4080-28C3-99213F00AAA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FCB07C1-6F09-B740-5D19-D1AC581A6EFB}"/>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A1D2208B-9486-9E15-BB35-6E884C5E129A}"/>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7836DB2-1308-5B36-5729-62DADC11688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欧洲巴洛克时期礼服图案创作设计</a:t>
            </a:r>
          </a:p>
        </p:txBody>
      </p:sp>
      <p:pic>
        <p:nvPicPr>
          <p:cNvPr id="6" name="图片 72">
            <a:extLst>
              <a:ext uri="{FF2B5EF4-FFF2-40B4-BE49-F238E27FC236}">
                <a16:creationId xmlns:a16="http://schemas.microsoft.com/office/drawing/2014/main" id="{607C2F20-8B91-87AC-4D20-85B47C53990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2A436AB9-3EDA-9F5B-02D3-46880FE075C3}"/>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09B2DAC3-BAC7-33E8-3C6A-BF8E41903F42}"/>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4.4 </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现代服装如何运用巴洛克元素</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巴洛克风格的显著特征之一就是</a:t>
            </a:r>
            <a:r>
              <a:rPr lang="zh-CN" altLang="en-US" sz="2000" dirty="0">
                <a:solidFill>
                  <a:srgbClr val="FF0000"/>
                </a:solidFill>
                <a:latin typeface="微软雅黑" panose="020B0503020204020204" pitchFamily="34" charset="-122"/>
                <a:ea typeface="微软雅黑" panose="020B0503020204020204" pitchFamily="34" charset="-122"/>
              </a:rPr>
              <a:t>十分注重装饰</a:t>
            </a:r>
            <a:r>
              <a:rPr lang="zh-CN" altLang="en-US" sz="2000" dirty="0">
                <a:solidFill>
                  <a:srgbClr val="000000"/>
                </a:solidFill>
                <a:latin typeface="微软雅黑" panose="020B0503020204020204" pitchFamily="34" charset="-122"/>
                <a:ea typeface="微软雅黑" panose="020B0503020204020204" pitchFamily="34" charset="-122"/>
              </a:rPr>
              <a:t>，图案在服装上的运用也充分发挥到极致。巴洛克纹样的元素以花朵、花环、果物、贝壳或莲、棕榈树叶、良苕叶为题材。现代的巴洛克风格元素更多的是</a:t>
            </a:r>
            <a:r>
              <a:rPr lang="zh-CN" altLang="en-US" sz="2000" dirty="0">
                <a:solidFill>
                  <a:srgbClr val="FF0000"/>
                </a:solidFill>
                <a:latin typeface="微软雅黑" panose="020B0503020204020204" pitchFamily="34" charset="-122"/>
                <a:ea typeface="微软雅黑" panose="020B0503020204020204" pitchFamily="34" charset="-122"/>
              </a:rPr>
              <a:t>对典型巴洛克图案形体的运用</a:t>
            </a:r>
            <a:r>
              <a:rPr lang="zh-CN" altLang="en-US" sz="2000" dirty="0">
                <a:solidFill>
                  <a:srgbClr val="000000"/>
                </a:solidFill>
                <a:latin typeface="微软雅黑" panose="020B0503020204020204" pitchFamily="34" charset="-122"/>
                <a:ea typeface="微软雅黑" panose="020B0503020204020204" pitchFamily="34" charset="-122"/>
              </a:rPr>
              <a:t>。</a:t>
            </a:r>
          </a:p>
        </p:txBody>
      </p:sp>
      <p:pic>
        <p:nvPicPr>
          <p:cNvPr id="22530" name="Picture 2">
            <a:extLst>
              <a:ext uri="{FF2B5EF4-FFF2-40B4-BE49-F238E27FC236}">
                <a16:creationId xmlns:a16="http://schemas.microsoft.com/office/drawing/2014/main" id="{BD0288EB-97F3-4B62-F64F-37F9C554AB6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75440" y="3699835"/>
            <a:ext cx="1505932" cy="2209765"/>
          </a:xfrm>
          <a:prstGeom prst="rect">
            <a:avLst/>
          </a:prstGeom>
          <a:noFill/>
          <a:extLst>
            <a:ext uri="{909E8E84-426E-40DD-AFC4-6F175D3DCCD1}">
              <a14:hiddenFill xmlns:a14="http://schemas.microsoft.com/office/drawing/2010/main">
                <a:solidFill>
                  <a:srgbClr val="FFFFFF"/>
                </a:solidFill>
              </a14:hiddenFill>
            </a:ext>
          </a:extLst>
        </p:spPr>
      </p:pic>
      <p:pic>
        <p:nvPicPr>
          <p:cNvPr id="22531" name="Picture 3">
            <a:extLst>
              <a:ext uri="{FF2B5EF4-FFF2-40B4-BE49-F238E27FC236}">
                <a16:creationId xmlns:a16="http://schemas.microsoft.com/office/drawing/2014/main" id="{04C1A67E-3DE2-F3F3-2063-C2B05AB257A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6000" y="3699836"/>
            <a:ext cx="1696903" cy="2209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2327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49DF0-1E77-5B63-19D6-67D814FE5F18}"/>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2BDAD97B-F7D4-C61F-AB5D-30B4BE5583A6}"/>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AC6AEC2E-9FEA-FD0D-A6DC-FBC0844D8D8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C21E99F-7957-F60A-6E96-D4BBAC1B3063}"/>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B3ABDF6-C6BE-60E8-F985-6C32877DCD0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1EA71EF4-9FDA-BB38-B780-8D8D40EA36FD}"/>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81463495-22B8-385D-3C05-6D5CCB21D14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F1690F8-814B-6BF2-A4B6-58FD727DCB77}"/>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A5468AA4-3E51-F5C7-3746-47D9EC34F460}"/>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1.3.</a:t>
            </a:r>
            <a:r>
              <a:rPr lang="zh-CN" altLang="en-US" sz="2000" b="1" dirty="0">
                <a:solidFill>
                  <a:srgbClr val="000000"/>
                </a:solidFill>
                <a:latin typeface="微软雅黑" panose="020B0503020204020204" pitchFamily="34" charset="-122"/>
                <a:ea typeface="微软雅黑" panose="020B0503020204020204" pitchFamily="34" charset="-122"/>
              </a:rPr>
              <a:t>重点难点</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）重点：</a:t>
            </a:r>
            <a:r>
              <a:rPr lang="zh-CN" altLang="en-US" sz="2000" dirty="0">
                <a:solidFill>
                  <a:srgbClr val="000000"/>
                </a:solidFill>
                <a:latin typeface="微软雅黑" panose="020B0503020204020204" pitchFamily="34" charset="-122"/>
                <a:ea typeface="微软雅黑" panose="020B0503020204020204" pitchFamily="34" charset="-122"/>
              </a:rPr>
              <a:t>对中国传统服饰图案的广泛收集能力。</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）难点：</a:t>
            </a:r>
            <a:r>
              <a:rPr lang="zh-CN" altLang="en-US" sz="2000" dirty="0">
                <a:solidFill>
                  <a:srgbClr val="000000"/>
                </a:solidFill>
                <a:latin typeface="微软雅黑" panose="020B0503020204020204" pitchFamily="34" charset="-122"/>
                <a:ea typeface="微软雅黑" panose="020B0503020204020204" pitchFamily="34" charset="-122"/>
              </a:rPr>
              <a:t>结合中国传统服饰图案的文化内涵，在设计作品中进行创新应用。</a:t>
            </a:r>
            <a:endParaRPr lang="en-US" altLang="zh-CN" sz="2000" dirty="0">
              <a:solidFill>
                <a:srgbClr val="000000"/>
              </a:solidFill>
              <a:latin typeface="微软雅黑" panose="020B0503020204020204" pitchFamily="34" charset="-122"/>
              <a:ea typeface="微软雅黑" panose="020B0503020204020204" pitchFamily="34" charset="-122"/>
            </a:endParaRPr>
          </a:p>
        </p:txBody>
      </p:sp>
      <p:pic>
        <p:nvPicPr>
          <p:cNvPr id="9" name="图片 3">
            <a:extLst>
              <a:ext uri="{FF2B5EF4-FFF2-40B4-BE49-F238E27FC236}">
                <a16:creationId xmlns:a16="http://schemas.microsoft.com/office/drawing/2014/main" id="{5D3FC229-E190-12FF-CE50-009ABBD6CBF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8732838" y="2238010"/>
            <a:ext cx="4273550" cy="461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9958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E38DC-46F1-1C3C-0626-AC0061C1A27A}"/>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854C0649-EFCC-2BE9-2531-89544CDE6DD7}"/>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4E205232-0A64-0ED5-E6AE-4AA52F3B128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5CE4C814-CDEE-DD04-2517-83D3C609B1C0}"/>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7F8BF914-8B4B-4BC2-C606-5F0EC5C599C3}"/>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4BCFCEF0-23B3-9578-7D20-E069F168B24E}"/>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欧洲巴洛克时期礼服图案创作设计</a:t>
            </a:r>
          </a:p>
        </p:txBody>
      </p:sp>
      <p:pic>
        <p:nvPicPr>
          <p:cNvPr id="6" name="图片 72">
            <a:extLst>
              <a:ext uri="{FF2B5EF4-FFF2-40B4-BE49-F238E27FC236}">
                <a16:creationId xmlns:a16="http://schemas.microsoft.com/office/drawing/2014/main" id="{ED1338B7-29A6-00DE-08AE-3FC7F884B1A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DCDF93D4-CCF3-570A-E917-F0659C54D336}"/>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91BEB32C-4B2F-F829-4B57-361CFC61445B}"/>
              </a:ext>
            </a:extLst>
          </p:cNvPr>
          <p:cNvSpPr txBox="1"/>
          <p:nvPr/>
        </p:nvSpPr>
        <p:spPr>
          <a:xfrm>
            <a:off x="908828" y="1268394"/>
            <a:ext cx="10214785" cy="1884618"/>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巴洛克风格代表服饰品牌</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巴尔曼是由法国时装设计师皮埃尔</a:t>
            </a:r>
            <a:r>
              <a:rPr lang="en-US" altLang="zh-CN" sz="2000"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巴尔曼</a:t>
            </a:r>
            <a:r>
              <a:rPr lang="en-US" altLang="zh-CN" sz="2000" dirty="0">
                <a:solidFill>
                  <a:srgbClr val="000000"/>
                </a:solidFill>
                <a:latin typeface="微软雅黑" panose="020B0503020204020204" pitchFamily="34" charset="-122"/>
                <a:ea typeface="微软雅黑" panose="020B0503020204020204" pitchFamily="34" charset="-122"/>
              </a:rPr>
              <a:t>1945</a:t>
            </a:r>
            <a:r>
              <a:rPr lang="zh-CN" altLang="en-US" sz="2000" dirty="0">
                <a:solidFill>
                  <a:srgbClr val="000000"/>
                </a:solidFill>
                <a:latin typeface="微软雅黑" panose="020B0503020204020204" pitchFamily="34" charset="-122"/>
                <a:ea typeface="微软雅黑" panose="020B0503020204020204" pitchFamily="34" charset="-122"/>
              </a:rPr>
              <a:t>年在法国创立的时装品牌。通过对建筑的观察辅之以流畅的线条和古典的色彩，加上经典巴洛克印花，将女性潇洒高贵的形象表现得淋漓尽致。</a:t>
            </a:r>
          </a:p>
        </p:txBody>
      </p:sp>
      <p:pic>
        <p:nvPicPr>
          <p:cNvPr id="23554" name="Picture 2">
            <a:extLst>
              <a:ext uri="{FF2B5EF4-FFF2-40B4-BE49-F238E27FC236}">
                <a16:creationId xmlns:a16="http://schemas.microsoft.com/office/drawing/2014/main" id="{D16B3AE7-CB0B-C8F1-1F60-4AA85471D0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5835" y="2802983"/>
            <a:ext cx="4360377" cy="324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544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53D64-1C32-DA81-77F6-27B26170E860}"/>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BD38E1ED-F228-B58E-295B-668C6D5246DF}"/>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91A4C99B-5B42-E6C2-AB4D-25C17C6BCB3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FD7EA30E-9A42-0BAF-1B3F-63E0EE487665}"/>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B7779F8B-521C-B584-1A31-9BADA495B83F}"/>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A2D8AAC3-C2BD-B6BA-45BA-4413276EC59C}"/>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4 </a:t>
            </a:r>
            <a:r>
              <a:rPr lang="zh-CN" altLang="en-US" sz="2800" b="1" dirty="0">
                <a:solidFill>
                  <a:srgbClr val="FFFFFF"/>
                </a:solidFill>
                <a:latin typeface="微软雅黑" panose="020B0503020204020204" pitchFamily="34" charset="-122"/>
                <a:ea typeface="微软雅黑" panose="020B0503020204020204" pitchFamily="34" charset="-122"/>
                <a:sym typeface="+mn-ea"/>
              </a:rPr>
              <a:t>欧洲巴洛克时期礼服图案创作设计</a:t>
            </a:r>
          </a:p>
        </p:txBody>
      </p:sp>
      <p:pic>
        <p:nvPicPr>
          <p:cNvPr id="6" name="图片 72">
            <a:extLst>
              <a:ext uri="{FF2B5EF4-FFF2-40B4-BE49-F238E27FC236}">
                <a16:creationId xmlns:a16="http://schemas.microsoft.com/office/drawing/2014/main" id="{30966287-06C8-7D56-A4E1-32CA0717B1C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6AD565A4-1AC9-7830-F829-EE3D999603BE}"/>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68BCFB92-14C9-05F4-7D78-F83D00EFFA02}"/>
              </a:ext>
            </a:extLst>
          </p:cNvPr>
          <p:cNvSpPr txBox="1"/>
          <p:nvPr/>
        </p:nvSpPr>
        <p:spPr>
          <a:xfrm>
            <a:off x="908828" y="1268394"/>
            <a:ext cx="10309449" cy="419294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4.5 </a:t>
            </a:r>
            <a:r>
              <a:rPr lang="zh-CN" altLang="en-US" sz="2000" b="1" dirty="0">
                <a:solidFill>
                  <a:srgbClr val="000000"/>
                </a:solidFill>
                <a:latin typeface="微软雅黑" panose="020B0503020204020204" pitchFamily="34" charset="-122"/>
                <a:ea typeface="微软雅黑" panose="020B0503020204020204" pitchFamily="34" charset="-122"/>
              </a:rPr>
              <a:t>任务开展</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1.</a:t>
            </a:r>
            <a:r>
              <a:rPr lang="zh-CN" altLang="en-US" sz="2000" dirty="0">
                <a:solidFill>
                  <a:srgbClr val="000000"/>
                </a:solidFill>
                <a:latin typeface="微软雅黑" panose="020B0503020204020204" pitchFamily="34" charset="-122"/>
                <a:ea typeface="微软雅黑" panose="020B0503020204020204" pitchFamily="34" charset="-122"/>
              </a:rPr>
              <a:t>任务分组</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2.</a:t>
            </a:r>
            <a:r>
              <a:rPr lang="zh-CN" altLang="en-US" sz="2000" dirty="0">
                <a:solidFill>
                  <a:srgbClr val="000000"/>
                </a:solidFill>
                <a:latin typeface="微软雅黑" panose="020B0503020204020204" pitchFamily="34" charset="-122"/>
                <a:ea typeface="微软雅黑" panose="020B0503020204020204" pitchFamily="34" charset="-122"/>
              </a:rPr>
              <a:t>自主探究</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你会选择什么样的巴洛克服饰图案进行设计？</a:t>
            </a:r>
          </a:p>
          <a:p>
            <a:pPr indent="457200">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问题</a:t>
            </a: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a:t>
            </a:r>
            <a:r>
              <a:rPr lang="zh-CN" altLang="en-US" sz="2000" dirty="0">
                <a:solidFill>
                  <a:srgbClr val="000000"/>
                </a:solidFill>
                <a:latin typeface="微软雅黑" panose="020B0503020204020204" pitchFamily="34" charset="-122"/>
                <a:ea typeface="微软雅黑" panose="020B0503020204020204" pitchFamily="34" charset="-122"/>
              </a:rPr>
              <a:t>根据所学的服饰图案设计知识，你会运用什么样的形式对巴洛克服饰图案进行绘制？</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3.</a:t>
            </a:r>
            <a:r>
              <a:rPr lang="zh-CN" altLang="en-US" sz="2000" dirty="0">
                <a:solidFill>
                  <a:srgbClr val="000000"/>
                </a:solidFill>
                <a:latin typeface="微软雅黑" panose="020B0503020204020204" pitchFamily="34" charset="-122"/>
                <a:ea typeface="微软雅黑" panose="020B0503020204020204" pitchFamily="34" charset="-122"/>
              </a:rPr>
              <a:t>任务实施</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4.</a:t>
            </a:r>
            <a:r>
              <a:rPr lang="zh-CN" altLang="en-US" sz="2000" dirty="0">
                <a:solidFill>
                  <a:srgbClr val="000000"/>
                </a:solidFill>
                <a:latin typeface="微软雅黑" panose="020B0503020204020204" pitchFamily="34" charset="-122"/>
                <a:ea typeface="微软雅黑" panose="020B0503020204020204" pitchFamily="34" charset="-122"/>
              </a:rPr>
              <a:t>任务评价</a:t>
            </a:r>
          </a:p>
          <a:p>
            <a:pPr indent="457200">
              <a:lnSpc>
                <a:spcPct val="150000"/>
              </a:lnSpc>
            </a:pPr>
            <a:r>
              <a:rPr lang="en-US" altLang="zh-CN" sz="2000" dirty="0">
                <a:solidFill>
                  <a:srgbClr val="000000"/>
                </a:solidFill>
                <a:latin typeface="微软雅黑" panose="020B0503020204020204" pitchFamily="34" charset="-122"/>
                <a:ea typeface="微软雅黑" panose="020B0503020204020204" pitchFamily="34" charset="-122"/>
              </a:rPr>
              <a:t>5.</a:t>
            </a:r>
            <a:r>
              <a:rPr lang="zh-CN" altLang="en-US" sz="2000" dirty="0">
                <a:solidFill>
                  <a:srgbClr val="000000"/>
                </a:solidFill>
                <a:latin typeface="微软雅黑" panose="020B0503020204020204" pitchFamily="34" charset="-122"/>
                <a:ea typeface="微软雅黑" panose="020B0503020204020204" pitchFamily="34" charset="-122"/>
              </a:rPr>
              <a:t>任务总结</a:t>
            </a:r>
            <a:endParaRPr lang="zh-CN" altLang="en-US" sz="2000" i="0" u="none" strike="noStrike" baseline="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3989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962025" y="1016000"/>
            <a:ext cx="10287000" cy="5629275"/>
          </a:xfrm>
          <a:prstGeom prst="rect">
            <a:avLst/>
          </a:prstGeom>
          <a:solidFill>
            <a:schemeClr val="bg1"/>
          </a:solidFill>
          <a:ln w="9525" cap="flat" cmpd="sng" algn="ctr">
            <a:noFill/>
            <a:prstDash val="solid"/>
            <a:round/>
            <a:headEnd type="none" w="med" len="med"/>
            <a:tailEnd type="none" w="med" len="med"/>
          </a:ln>
          <a:effectLst>
            <a:outerShdw blurRad="76200" dir="13500000" sy="23000" kx="1200000" algn="br" rotWithShape="0">
              <a:prstClr val="black">
                <a:alpha val="20000"/>
              </a:prstClr>
            </a:outerShdw>
          </a:effectLst>
        </p:spPr>
        <p:txBody>
          <a:bodyPr/>
          <a:lstStyle/>
          <a:p>
            <a:pPr defTabSz="912495">
              <a:buFont typeface="Arial" panose="020B0604020202020204" pitchFamily="34" charset="0"/>
              <a:buNone/>
              <a:defRPr/>
            </a:pPr>
            <a:endParaRPr lang="zh-CN" altLang="en-US" dirty="0"/>
          </a:p>
        </p:txBody>
      </p:sp>
      <p:pic>
        <p:nvPicPr>
          <p:cNvPr id="11878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803275"/>
            <a:ext cx="5600700" cy="605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
          <p:cNvSpPr txBox="1">
            <a:spLocks noChangeArrowheads="1"/>
          </p:cNvSpPr>
          <p:nvPr/>
        </p:nvSpPr>
        <p:spPr bwMode="auto">
          <a:xfrm>
            <a:off x="3877317" y="2726075"/>
            <a:ext cx="3850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eaLnBrk="1" hangingPunct="1">
              <a:buFont typeface="Arial" panose="020B0604020202020204" pitchFamily="34" charset="0"/>
              <a:buNone/>
            </a:pPr>
            <a:r>
              <a:rPr lang="zh-CN" altLang="en-US" sz="6000" b="1" dirty="0">
                <a:solidFill>
                  <a:srgbClr val="3E6A81"/>
                </a:solidFill>
                <a:latin typeface="微软雅黑" panose="020B0503020204020204" pitchFamily="34" charset="-122"/>
                <a:ea typeface="微软雅黑" panose="020B0503020204020204" pitchFamily="34" charset="-122"/>
              </a:rPr>
              <a:t>谢谢观看</a:t>
            </a:r>
          </a:p>
        </p:txBody>
      </p:sp>
      <p:cxnSp>
        <p:nvCxnSpPr>
          <p:cNvPr id="13" name="直接连接符 6"/>
          <p:cNvCxnSpPr/>
          <p:nvPr/>
        </p:nvCxnSpPr>
        <p:spPr bwMode="auto">
          <a:xfrm>
            <a:off x="2219325" y="4144963"/>
            <a:ext cx="6816725"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30375" y="3741738"/>
            <a:ext cx="25193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98650" y="1717675"/>
            <a:ext cx="13843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118787"/>
                                        </p:tgtEl>
                                        <p:attrNameLst>
                                          <p:attrName>style.visibility</p:attrName>
                                        </p:attrNameLst>
                                      </p:cBhvr>
                                      <p:to>
                                        <p:strVal val="visible"/>
                                      </p:to>
                                    </p:set>
                                    <p:anim calcmode="lin" valueType="num">
                                      <p:cBhvr>
                                        <p:cTn id="12" dur="1000" fill="hold"/>
                                        <p:tgtEl>
                                          <p:spTgt spid="118787"/>
                                        </p:tgtEl>
                                        <p:attrNameLst>
                                          <p:attrName>ppt_w</p:attrName>
                                        </p:attrNameLst>
                                      </p:cBhvr>
                                      <p:tavLst>
                                        <p:tav tm="0">
                                          <p:val>
                                            <p:strVal val="#ppt_w+.3"/>
                                          </p:val>
                                        </p:tav>
                                        <p:tav tm="100000">
                                          <p:val>
                                            <p:strVal val="#ppt_w"/>
                                          </p:val>
                                        </p:tav>
                                      </p:tavLst>
                                    </p:anim>
                                    <p:anim calcmode="lin" valueType="num">
                                      <p:cBhvr>
                                        <p:cTn id="13" dur="1000" fill="hold"/>
                                        <p:tgtEl>
                                          <p:spTgt spid="118787"/>
                                        </p:tgtEl>
                                        <p:attrNameLst>
                                          <p:attrName>ppt_h</p:attrName>
                                        </p:attrNameLst>
                                      </p:cBhvr>
                                      <p:tavLst>
                                        <p:tav tm="0">
                                          <p:val>
                                            <p:strVal val="#ppt_h"/>
                                          </p:val>
                                        </p:tav>
                                        <p:tav tm="100000">
                                          <p:val>
                                            <p:strVal val="#ppt_h"/>
                                          </p:val>
                                        </p:tav>
                                      </p:tavLst>
                                    </p:anim>
                                    <p:animEffect transition="in" filter="fade">
                                      <p:cBhvr>
                                        <p:cTn id="14" dur="1000"/>
                                        <p:tgtEl>
                                          <p:spTgt spid="118787"/>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258F9-90FD-26BF-7FE2-1D7297D20CE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57067841-B9E9-F9DC-E6AC-23D3089BD384}"/>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591E7A26-8537-40AD-886A-EC1AEB031DD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3258D9E2-682D-66A2-1C8B-60766E35E477}"/>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14D37A89-A974-7BB7-6C1C-8EF9527561F7}"/>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2DB27C43-3799-0C88-8E68-A430FA7F62AA}"/>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EEC0D821-E2CE-2A68-5BD2-615BA4EF5F8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A69680E-1E3E-077F-4D47-3D23F29A66E9}"/>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15EDD81F-4AE1-7496-8EEC-5B0D17ACE5F6}"/>
              </a:ext>
            </a:extLst>
          </p:cNvPr>
          <p:cNvSpPr txBox="1"/>
          <p:nvPr/>
        </p:nvSpPr>
        <p:spPr>
          <a:xfrm>
            <a:off x="908828" y="1268394"/>
            <a:ext cx="10309449" cy="2346283"/>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1.4.</a:t>
            </a:r>
            <a:r>
              <a:rPr lang="zh-CN" altLang="en-US" sz="2000" b="1" dirty="0">
                <a:solidFill>
                  <a:srgbClr val="000000"/>
                </a:solidFill>
                <a:latin typeface="微软雅黑" panose="020B0503020204020204" pitchFamily="34" charset="-122"/>
                <a:ea typeface="微软雅黑" panose="020B0503020204020204" pitchFamily="34" charset="-122"/>
              </a:rPr>
              <a:t>相关知识链接</a:t>
            </a:r>
            <a:endParaRPr lang="zh-CN" altLang="en-US" sz="2000" b="1" i="0" u="none" strike="noStrike" baseline="0" dirty="0">
              <a:solidFill>
                <a:srgbClr val="000000"/>
              </a:solidFill>
              <a:latin typeface="微软雅黑" panose="020B0503020204020204" pitchFamily="34" charset="-122"/>
              <a:ea typeface="微软雅黑" panose="020B0503020204020204" pitchFamily="34" charset="-122"/>
            </a:endParaRPr>
          </a:p>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rPr>
              <a:t>龙纹</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中国各民族信仰崇拜着不同的图腾，在华夏民族形成之后，就将龙定为了本民族的图腾，龙成为民族的保护神，成为华夏民族的标志和象征。但是华夏民族所崇奉的龙不仅是图腾，更是由图腾演化的神，相信龙能</a:t>
            </a:r>
            <a:r>
              <a:rPr lang="zh-CN" altLang="en-US" sz="2000" dirty="0">
                <a:solidFill>
                  <a:srgbClr val="FF0000"/>
                </a:solidFill>
                <a:latin typeface="微软雅黑" panose="020B0503020204020204" pitchFamily="34" charset="-122"/>
                <a:ea typeface="微软雅黑" panose="020B0503020204020204" pitchFamily="34" charset="-122"/>
              </a:rPr>
              <a:t>护佑人们平安和人丁兴旺</a:t>
            </a:r>
            <a:r>
              <a:rPr lang="zh-CN" altLang="en-US" sz="2000" dirty="0">
                <a:solidFill>
                  <a:srgbClr val="000000"/>
                </a:solidFill>
                <a:latin typeface="微软雅黑" panose="020B0503020204020204" pitchFamily="34" charset="-122"/>
                <a:ea typeface="微软雅黑" panose="020B0503020204020204" pitchFamily="34" charset="-122"/>
              </a:rPr>
              <a:t>，相信龙具有</a:t>
            </a:r>
            <a:r>
              <a:rPr lang="zh-CN" altLang="en-US" sz="2000" dirty="0">
                <a:solidFill>
                  <a:srgbClr val="FF0000"/>
                </a:solidFill>
                <a:latin typeface="微软雅黑" panose="020B0503020204020204" pitchFamily="34" charset="-122"/>
                <a:ea typeface="微软雅黑" panose="020B0503020204020204" pitchFamily="34" charset="-122"/>
              </a:rPr>
              <a:t>主宰雨水</a:t>
            </a:r>
            <a:r>
              <a:rPr lang="zh-CN" altLang="en-US" sz="2000" dirty="0">
                <a:solidFill>
                  <a:srgbClr val="000000"/>
                </a:solidFill>
                <a:latin typeface="微软雅黑" panose="020B0503020204020204" pitchFamily="34" charset="-122"/>
                <a:ea typeface="微软雅黑" panose="020B0503020204020204" pitchFamily="34" charset="-122"/>
              </a:rPr>
              <a:t>的神职。</a:t>
            </a:r>
          </a:p>
        </p:txBody>
      </p:sp>
      <p:pic>
        <p:nvPicPr>
          <p:cNvPr id="1026" name="Picture 2">
            <a:extLst>
              <a:ext uri="{FF2B5EF4-FFF2-40B4-BE49-F238E27FC236}">
                <a16:creationId xmlns:a16="http://schemas.microsoft.com/office/drawing/2014/main" id="{EDD6E044-E1F5-BC3A-8677-790B2915210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0681" y="3724814"/>
            <a:ext cx="2290567" cy="228874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36A5B5C9-83AC-9108-A068-B662748FD0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5157" y="3667698"/>
            <a:ext cx="4182458" cy="2288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549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2EEB0-8274-7E3E-1B43-357B47F93833}"/>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94E6E5B6-FEBA-2B6B-684A-86406A08CB63}"/>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8E6F4B9E-CA1E-FF48-7D7B-1737D4564D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820C6121-6B7A-EF90-DD6A-145F5B99FC8F}"/>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F7BD7AFE-6AF2-22E0-34AB-D750948977B6}"/>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BDA939B1-7FA1-6636-AEA1-BE85FFC8A702}"/>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CB3B8E67-A3E5-35DE-F444-4A93C3CA817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EA1E8E7C-C754-7E2D-B4CB-3B972D34C01A}"/>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3274B8BF-D314-1616-E18D-645B9A7F334E}"/>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rPr>
              <a:t>狮子</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狮子本是西域诸国的动物，汉代时传入中国，作为百兽之王，据说它振威时，虎豹慑服，因此被视为中国的瑞兽，常以双狮与绣球合用，以表示</a:t>
            </a:r>
            <a:r>
              <a:rPr lang="zh-CN" altLang="en-US" sz="2000" dirty="0">
                <a:solidFill>
                  <a:srgbClr val="FF0000"/>
                </a:solidFill>
                <a:latin typeface="微软雅黑" panose="020B0503020204020204" pitchFamily="34" charset="-122"/>
                <a:ea typeface="微软雅黑" panose="020B0503020204020204" pitchFamily="34" charset="-122"/>
              </a:rPr>
              <a:t>吉祥</a:t>
            </a:r>
            <a:r>
              <a:rPr lang="zh-CN" altLang="en-US" sz="2000" dirty="0">
                <a:solidFill>
                  <a:srgbClr val="000000"/>
                </a:solidFill>
                <a:latin typeface="微软雅黑" panose="020B0503020204020204" pitchFamily="34" charset="-122"/>
                <a:ea typeface="微软雅黑" panose="020B0503020204020204" pitchFamily="34" charset="-122"/>
              </a:rPr>
              <a:t>。</a:t>
            </a:r>
          </a:p>
        </p:txBody>
      </p:sp>
      <p:pic>
        <p:nvPicPr>
          <p:cNvPr id="2050" name="Picture 2">
            <a:extLst>
              <a:ext uri="{FF2B5EF4-FFF2-40B4-BE49-F238E27FC236}">
                <a16:creationId xmlns:a16="http://schemas.microsoft.com/office/drawing/2014/main" id="{18E6E5D3-44B6-49B0-D2A7-4015D78848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8041" y="2736015"/>
            <a:ext cx="3155918" cy="314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8817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33366-F84A-3A6E-3D97-ABC017C86A76}"/>
            </a:ext>
          </a:extLst>
        </p:cNvPr>
        <p:cNvGrpSpPr/>
        <p:nvPr/>
      </p:nvGrpSpPr>
      <p:grpSpPr>
        <a:xfrm>
          <a:off x="0" y="0"/>
          <a:ext cx="0" cy="0"/>
          <a:chOff x="0" y="0"/>
          <a:chExt cx="0" cy="0"/>
        </a:xfrm>
      </p:grpSpPr>
      <p:sp>
        <p:nvSpPr>
          <p:cNvPr id="7" name="矩形 6">
            <a:extLst>
              <a:ext uri="{FF2B5EF4-FFF2-40B4-BE49-F238E27FC236}">
                <a16:creationId xmlns:a16="http://schemas.microsoft.com/office/drawing/2014/main" id="{033F69F1-1959-3E47-C1F2-08247464D8EE}"/>
              </a:ext>
            </a:extLst>
          </p:cNvPr>
          <p:cNvSpPr/>
          <p:nvPr/>
        </p:nvSpPr>
        <p:spPr bwMode="auto">
          <a:xfrm>
            <a:off x="760256" y="495300"/>
            <a:ext cx="10671488" cy="5860436"/>
          </a:xfrm>
          <a:prstGeom prst="rect">
            <a:avLst/>
          </a:prstGeom>
          <a:solidFill>
            <a:schemeClr val="bg1"/>
          </a:solidFill>
          <a:ln w="9525" cap="flat" cmpd="sng" algn="ctr">
            <a:noFill/>
            <a:prstDash val="solid"/>
            <a:round/>
            <a:headEnd type="none" w="med" len="med"/>
            <a:tailEnd type="none" w="med" len="med"/>
          </a:ln>
          <a:effectLst>
            <a:innerShdw blurRad="114300">
              <a:prstClr val="black"/>
            </a:innerShdw>
          </a:effectLst>
        </p:spPr>
        <p:txBody>
          <a:bodyPr/>
          <a:lstStyle/>
          <a:p>
            <a:pPr defTabSz="912495">
              <a:buFont typeface="Arial" panose="020B0604020202020204" pitchFamily="34" charset="0"/>
              <a:buNone/>
              <a:defRPr/>
            </a:pPr>
            <a:endParaRPr lang="zh-CN" altLang="en-US"/>
          </a:p>
        </p:txBody>
      </p:sp>
      <p:pic>
        <p:nvPicPr>
          <p:cNvPr id="2" name="图片 66">
            <a:extLst>
              <a:ext uri="{FF2B5EF4-FFF2-40B4-BE49-F238E27FC236}">
                <a16:creationId xmlns:a16="http://schemas.microsoft.com/office/drawing/2014/main" id="{1FCE415E-4BF2-8C0B-D8DE-4E8E8B8ED06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3" y="-275426"/>
            <a:ext cx="1420998" cy="1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67">
            <a:extLst>
              <a:ext uri="{FF2B5EF4-FFF2-40B4-BE49-F238E27FC236}">
                <a16:creationId xmlns:a16="http://schemas.microsoft.com/office/drawing/2014/main" id="{D9DC05A0-0AC3-FC7B-D334-54F0ADA43646}"/>
              </a:ext>
            </a:extLst>
          </p:cNvPr>
          <p:cNvCxnSpPr>
            <a:cxnSpLocks noChangeShapeType="1"/>
          </p:cNvCxnSpPr>
          <p:nvPr/>
        </p:nvCxnSpPr>
        <p:spPr bwMode="auto">
          <a:xfrm>
            <a:off x="0" y="1230294"/>
            <a:ext cx="11123613" cy="0"/>
          </a:xfrm>
          <a:prstGeom prst="line">
            <a:avLst/>
          </a:prstGeom>
          <a:noFill/>
          <a:ln w="9525" algn="ctr">
            <a:solidFill>
              <a:srgbClr val="3E6A81"/>
            </a:solidFill>
            <a:round/>
          </a:ln>
        </p:spPr>
      </p:cxnSp>
      <p:sp>
        <p:nvSpPr>
          <p:cNvPr id="4" name="矩形 68">
            <a:extLst>
              <a:ext uri="{FF2B5EF4-FFF2-40B4-BE49-F238E27FC236}">
                <a16:creationId xmlns:a16="http://schemas.microsoft.com/office/drawing/2014/main" id="{D2F3AEC0-E6FE-F2A9-33FF-E7E6CC74BF82}"/>
              </a:ext>
            </a:extLst>
          </p:cNvPr>
          <p:cNvSpPr>
            <a:spLocks noChangeArrowheads="1"/>
          </p:cNvSpPr>
          <p:nvPr/>
        </p:nvSpPr>
        <p:spPr bwMode="auto">
          <a:xfrm>
            <a:off x="1709368" y="410142"/>
            <a:ext cx="9704703" cy="632651"/>
          </a:xfrm>
          <a:prstGeom prst="rect">
            <a:avLst/>
          </a:prstGeom>
          <a:solidFill>
            <a:srgbClr val="3E6A81"/>
          </a:solidFill>
          <a:ln w="9525" algn="ctr">
            <a:solidFill>
              <a:schemeClr val="bg1"/>
            </a:solidFill>
            <a:round/>
          </a:ln>
        </p:spPr>
        <p:txBody>
          <a:bodyPr/>
          <a:lstStyle>
            <a:lvl1pPr defTabSz="911225">
              <a:defRPr>
                <a:solidFill>
                  <a:schemeClr val="tx1"/>
                </a:solidFill>
                <a:latin typeface="Calibri" panose="020F0502020204030204" pitchFamily="34" charset="0"/>
                <a:ea typeface="宋体" panose="02010600030101010101" pitchFamily="2" charset="-122"/>
              </a:defRPr>
            </a:lvl1pPr>
            <a:lvl2pPr defTabSz="911225">
              <a:defRPr>
                <a:solidFill>
                  <a:schemeClr val="tx1"/>
                </a:solidFill>
                <a:latin typeface="Calibri" panose="020F0502020204030204" pitchFamily="34" charset="0"/>
                <a:ea typeface="宋体" panose="02010600030101010101" pitchFamily="2" charset="-122"/>
              </a:defRPr>
            </a:lvl2pPr>
            <a:lvl3pPr defTabSz="911225">
              <a:defRPr>
                <a:solidFill>
                  <a:schemeClr val="tx1"/>
                </a:solidFill>
                <a:latin typeface="Calibri" panose="020F0502020204030204" pitchFamily="34" charset="0"/>
                <a:ea typeface="宋体" panose="02010600030101010101" pitchFamily="2" charset="-122"/>
              </a:defRPr>
            </a:lvl3pPr>
            <a:lvl4pPr defTabSz="911225">
              <a:defRPr>
                <a:solidFill>
                  <a:schemeClr val="tx1"/>
                </a:solidFill>
                <a:latin typeface="Calibri" panose="020F0502020204030204" pitchFamily="34" charset="0"/>
                <a:ea typeface="宋体" panose="02010600030101010101" pitchFamily="2" charset="-122"/>
              </a:defRPr>
            </a:lvl4pPr>
            <a:lvl5pPr defTabSz="911225">
              <a:defRPr>
                <a:solidFill>
                  <a:schemeClr val="tx1"/>
                </a:solidFill>
                <a:latin typeface="Calibri" panose="020F0502020204030204" pitchFamily="34" charset="0"/>
                <a:ea typeface="宋体" panose="02010600030101010101" pitchFamily="2" charset="-122"/>
              </a:defRPr>
            </a:lvl5pPr>
            <a:lvl6pPr marL="22847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9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91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330" indent="1905"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a:p>
        </p:txBody>
      </p:sp>
      <p:sp>
        <p:nvSpPr>
          <p:cNvPr id="5" name="文本框 2">
            <a:extLst>
              <a:ext uri="{FF2B5EF4-FFF2-40B4-BE49-F238E27FC236}">
                <a16:creationId xmlns:a16="http://schemas.microsoft.com/office/drawing/2014/main" id="{CAB7BB2C-D220-36CA-9988-FF91AD148E88}"/>
              </a:ext>
            </a:extLst>
          </p:cNvPr>
          <p:cNvSpPr txBox="1">
            <a:spLocks noChangeArrowheads="1"/>
          </p:cNvSpPr>
          <p:nvPr/>
        </p:nvSpPr>
        <p:spPr bwMode="auto">
          <a:xfrm>
            <a:off x="1801494" y="492760"/>
            <a:ext cx="69804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FFFF"/>
                </a:solidFill>
                <a:latin typeface="微软雅黑" panose="020B0503020204020204" pitchFamily="34" charset="-122"/>
                <a:ea typeface="微软雅黑" panose="020B0503020204020204" pitchFamily="34" charset="-122"/>
                <a:sym typeface="+mn-ea"/>
              </a:rPr>
              <a:t>任务</a:t>
            </a:r>
            <a:r>
              <a:rPr lang="en-US" altLang="zh-CN" sz="2800" b="1" dirty="0">
                <a:solidFill>
                  <a:srgbClr val="FFFFFF"/>
                </a:solidFill>
                <a:latin typeface="微软雅黑" panose="020B0503020204020204" pitchFamily="34" charset="-122"/>
                <a:ea typeface="微软雅黑" panose="020B0503020204020204" pitchFamily="34" charset="-122"/>
                <a:sym typeface="+mn-ea"/>
              </a:rPr>
              <a:t>1 </a:t>
            </a:r>
            <a:r>
              <a:rPr lang="zh-CN" altLang="en-US" sz="2800" b="1" dirty="0">
                <a:solidFill>
                  <a:srgbClr val="FFFFFF"/>
                </a:solidFill>
                <a:latin typeface="微软雅黑" panose="020B0503020204020204" pitchFamily="34" charset="-122"/>
                <a:ea typeface="微软雅黑" panose="020B0503020204020204" pitchFamily="34" charset="-122"/>
                <a:sym typeface="+mn-ea"/>
              </a:rPr>
              <a:t>中国传统服饰图案素材收集</a:t>
            </a:r>
          </a:p>
        </p:txBody>
      </p:sp>
      <p:pic>
        <p:nvPicPr>
          <p:cNvPr id="6" name="图片 72">
            <a:extLst>
              <a:ext uri="{FF2B5EF4-FFF2-40B4-BE49-F238E27FC236}">
                <a16:creationId xmlns:a16="http://schemas.microsoft.com/office/drawing/2014/main" id="{FE9E62AE-E549-1D32-E1F3-ED116DB71C4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1064802" y="13888"/>
            <a:ext cx="925198" cy="99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056CDA1E-A889-17DE-1BFF-A71182DAEFEC}"/>
              </a:ext>
            </a:extLst>
          </p:cNvPr>
          <p:cNvSpPr txBox="1"/>
          <p:nvPr/>
        </p:nvSpPr>
        <p:spPr>
          <a:xfrm>
            <a:off x="908828" y="4636333"/>
            <a:ext cx="7746714"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　</a:t>
            </a:r>
          </a:p>
        </p:txBody>
      </p:sp>
      <p:sp>
        <p:nvSpPr>
          <p:cNvPr id="8" name="文本框 7">
            <a:extLst>
              <a:ext uri="{FF2B5EF4-FFF2-40B4-BE49-F238E27FC236}">
                <a16:creationId xmlns:a16="http://schemas.microsoft.com/office/drawing/2014/main" id="{FFD7AA4F-F7AF-249F-77EF-06D7B11FE0C1}"/>
              </a:ext>
            </a:extLst>
          </p:cNvPr>
          <p:cNvSpPr txBox="1"/>
          <p:nvPr/>
        </p:nvSpPr>
        <p:spPr>
          <a:xfrm>
            <a:off x="908828" y="1268394"/>
            <a:ext cx="10309449" cy="1422954"/>
          </a:xfrm>
          <a:prstGeom prst="rect">
            <a:avLst/>
          </a:prstGeom>
          <a:noFill/>
        </p:spPr>
        <p:txBody>
          <a:bodyPr wrap="square" rtlCol="0">
            <a:spAutoFit/>
          </a:bodyPr>
          <a:lstStyle/>
          <a:p>
            <a:pPr indent="45720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rPr>
              <a:t>虎</a:t>
            </a:r>
          </a:p>
          <a:p>
            <a:pPr indent="457200">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rPr>
              <a:t>虎是一种极具阳刚之气的动物，是人们心中的“百兽之王”，一直被当作</a:t>
            </a:r>
            <a:r>
              <a:rPr lang="zh-CN" altLang="en-US" sz="2000" dirty="0">
                <a:solidFill>
                  <a:srgbClr val="FF0000"/>
                </a:solidFill>
                <a:latin typeface="微软雅黑" panose="020B0503020204020204" pitchFamily="34" charset="-122"/>
                <a:ea typeface="微软雅黑" panose="020B0503020204020204" pitchFamily="34" charset="-122"/>
              </a:rPr>
              <a:t>权力和力量</a:t>
            </a:r>
            <a:r>
              <a:rPr lang="zh-CN" altLang="en-US" sz="2000" dirty="0">
                <a:solidFill>
                  <a:srgbClr val="000000"/>
                </a:solidFill>
                <a:latin typeface="微软雅黑" panose="020B0503020204020204" pitchFamily="34" charset="-122"/>
                <a:ea typeface="微软雅黑" panose="020B0503020204020204" pitchFamily="34" charset="-122"/>
              </a:rPr>
              <a:t>的象征，为人们所敬畏。后人们认为虎寓意</a:t>
            </a:r>
            <a:r>
              <a:rPr lang="zh-CN" altLang="en-US" sz="2000" dirty="0">
                <a:solidFill>
                  <a:srgbClr val="FF0000"/>
                </a:solidFill>
                <a:latin typeface="微软雅黑" panose="020B0503020204020204" pitchFamily="34" charset="-122"/>
                <a:ea typeface="微软雅黑" panose="020B0503020204020204" pitchFamily="34" charset="-122"/>
              </a:rPr>
              <a:t>吉祥</a:t>
            </a:r>
            <a:r>
              <a:rPr lang="zh-CN" altLang="en-US" sz="2000" dirty="0">
                <a:solidFill>
                  <a:srgbClr val="000000"/>
                </a:solidFill>
                <a:latin typeface="微软雅黑" panose="020B0503020204020204" pitchFamily="34" charset="-122"/>
                <a:ea typeface="微软雅黑" panose="020B0503020204020204" pitchFamily="34" charset="-122"/>
              </a:rPr>
              <a:t>，可以</a:t>
            </a:r>
            <a:r>
              <a:rPr lang="zh-CN" altLang="en-US" sz="2000" dirty="0">
                <a:solidFill>
                  <a:srgbClr val="FF0000"/>
                </a:solidFill>
                <a:latin typeface="微软雅黑" panose="020B0503020204020204" pitchFamily="34" charset="-122"/>
                <a:ea typeface="微软雅黑" panose="020B0503020204020204" pitchFamily="34" charset="-122"/>
              </a:rPr>
              <a:t>驱妖除魔</a:t>
            </a:r>
            <a:r>
              <a:rPr lang="zh-CN" altLang="en-US" sz="2000" dirty="0">
                <a:solidFill>
                  <a:srgbClr val="000000"/>
                </a:solidFill>
                <a:latin typeface="微软雅黑" panose="020B0503020204020204" pitchFamily="34" charset="-122"/>
                <a:ea typeface="微软雅黑" panose="020B0503020204020204" pitchFamily="34" charset="-122"/>
              </a:rPr>
              <a:t>。</a:t>
            </a:r>
          </a:p>
        </p:txBody>
      </p:sp>
      <p:pic>
        <p:nvPicPr>
          <p:cNvPr id="3074" name="Picture 2">
            <a:extLst>
              <a:ext uri="{FF2B5EF4-FFF2-40B4-BE49-F238E27FC236}">
                <a16:creationId xmlns:a16="http://schemas.microsoft.com/office/drawing/2014/main" id="{8662D563-CF97-0005-007C-D60AD58239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1632" y="2776506"/>
            <a:ext cx="3128736" cy="312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7902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2ZmOTRhNWViOTkzMGEzNThjYzAwNjA3ZWQyOWQ4NTk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TIMING" val="|1.3|4.3"/>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TIMING" val="|0.5|0.7|0.8|1|1.2"/>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TIMING" val="|0.8|0.8|1.2|0.9|1.1"/>
</p:tagLst>
</file>

<file path=ppt/tags/tag3.xml><?xml version="1.0" encoding="utf-8"?>
<p:tagLst xmlns:a="http://schemas.openxmlformats.org/drawingml/2006/main" xmlns:r="http://schemas.openxmlformats.org/officeDocument/2006/relationships" xmlns:p="http://schemas.openxmlformats.org/presentationml/2006/main">
  <p:tag name="TIMING" val="|1.3|4.3"/>
</p:tagLst>
</file>

<file path=ppt/tags/tag4.xml><?xml version="1.0" encoding="utf-8"?>
<p:tagLst xmlns:a="http://schemas.openxmlformats.org/drawingml/2006/main" xmlns:r="http://schemas.openxmlformats.org/officeDocument/2006/relationships" xmlns:p="http://schemas.openxmlformats.org/presentationml/2006/main">
  <p:tag name="TIMING" val="|1.3|4.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2495"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725</TotalTime>
  <Words>4119</Words>
  <Application>Microsoft Office PowerPoint</Application>
  <PresentationFormat>宽屏</PresentationFormat>
  <Paragraphs>421</Paragraphs>
  <Slides>62</Slides>
  <Notes>59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62</vt:i4>
      </vt:variant>
    </vt:vector>
  </HeadingPairs>
  <TitlesOfParts>
    <vt:vector size="72" baseType="lpstr">
      <vt:lpstr>FZCSK--GBK1-0</vt:lpstr>
      <vt:lpstr>等线</vt:lpstr>
      <vt:lpstr>方正稚艺_GBK</vt:lpstr>
      <vt:lpstr>黑体</vt:lpstr>
      <vt:lpstr>微软雅黑</vt:lpstr>
      <vt:lpstr>Arial</vt:lpstr>
      <vt:lpstr>Calibri</vt:lpstr>
      <vt:lpstr>Calibri Light</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雨宁 仇</dc:creator>
  <cp:lastModifiedBy>fc z</cp:lastModifiedBy>
  <cp:revision>46</cp:revision>
  <dcterms:created xsi:type="dcterms:W3CDTF">2023-11-05T06:36:00Z</dcterms:created>
  <dcterms:modified xsi:type="dcterms:W3CDTF">2025-07-06T12:19:06Z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E77A7CDC3D6F48479E9DAAE7B8AC3A57_13</vt:lpwstr>
  </property>
  <property fmtid="{D5CDD505-2E9C-101B-9397-08002B2CF9AE}" pid="3" name="KSOProductBuildVer">
    <vt:lpwstr>2052-12.1.0.18240</vt:lpwstr>
  </property>
</Properties>
</file>